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ink/ink1.xml" ContentType="application/inkml+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9"/>
  </p:notesMasterIdLst>
  <p:handoutMasterIdLst>
    <p:handoutMasterId r:id="rId100"/>
  </p:handoutMasterIdLst>
  <p:sldIdLst>
    <p:sldId id="281" r:id="rId5"/>
    <p:sldId id="284" r:id="rId6"/>
    <p:sldId id="293" r:id="rId7"/>
    <p:sldId id="280" r:id="rId8"/>
    <p:sldId id="294" r:id="rId9"/>
    <p:sldId id="295" r:id="rId10"/>
    <p:sldId id="296" r:id="rId11"/>
    <p:sldId id="278" r:id="rId12"/>
    <p:sldId id="297" r:id="rId13"/>
    <p:sldId id="298" r:id="rId14"/>
    <p:sldId id="261" r:id="rId15"/>
    <p:sldId id="299" r:id="rId16"/>
    <p:sldId id="300" r:id="rId17"/>
    <p:sldId id="301" r:id="rId18"/>
    <p:sldId id="415" r:id="rId19"/>
    <p:sldId id="416" r:id="rId20"/>
    <p:sldId id="417" r:id="rId21"/>
    <p:sldId id="418" r:id="rId22"/>
    <p:sldId id="419" r:id="rId23"/>
    <p:sldId id="420" r:id="rId24"/>
    <p:sldId id="421" r:id="rId25"/>
    <p:sldId id="273" r:id="rId26"/>
    <p:sldId id="302" r:id="rId27"/>
    <p:sldId id="303" r:id="rId28"/>
    <p:sldId id="304" r:id="rId29"/>
    <p:sldId id="305" r:id="rId30"/>
    <p:sldId id="306" r:id="rId31"/>
    <p:sldId id="307" r:id="rId32"/>
    <p:sldId id="309" r:id="rId33"/>
    <p:sldId id="308" r:id="rId34"/>
    <p:sldId id="310" r:id="rId35"/>
    <p:sldId id="311" r:id="rId36"/>
    <p:sldId id="312" r:id="rId37"/>
    <p:sldId id="314" r:id="rId38"/>
    <p:sldId id="315" r:id="rId39"/>
    <p:sldId id="316" r:id="rId40"/>
    <p:sldId id="318" r:id="rId41"/>
    <p:sldId id="317" r:id="rId42"/>
    <p:sldId id="320" r:id="rId43"/>
    <p:sldId id="321" r:id="rId44"/>
    <p:sldId id="322" r:id="rId45"/>
    <p:sldId id="323" r:id="rId46"/>
    <p:sldId id="324" r:id="rId47"/>
    <p:sldId id="325" r:id="rId48"/>
    <p:sldId id="394" r:id="rId49"/>
    <p:sldId id="319" r:id="rId50"/>
    <p:sldId id="279" r:id="rId51"/>
    <p:sldId id="277" r:id="rId52"/>
    <p:sldId id="329" r:id="rId53"/>
    <p:sldId id="330" r:id="rId54"/>
    <p:sldId id="331" r:id="rId55"/>
    <p:sldId id="395" r:id="rId56"/>
    <p:sldId id="347" r:id="rId57"/>
    <p:sldId id="396" r:id="rId58"/>
    <p:sldId id="397" r:id="rId59"/>
    <p:sldId id="398" r:id="rId60"/>
    <p:sldId id="399" r:id="rId61"/>
    <p:sldId id="400" r:id="rId62"/>
    <p:sldId id="401" r:id="rId63"/>
    <p:sldId id="402" r:id="rId64"/>
    <p:sldId id="403" r:id="rId65"/>
    <p:sldId id="404" r:id="rId66"/>
    <p:sldId id="405" r:id="rId67"/>
    <p:sldId id="406" r:id="rId68"/>
    <p:sldId id="407" r:id="rId69"/>
    <p:sldId id="408" r:id="rId70"/>
    <p:sldId id="409" r:id="rId71"/>
    <p:sldId id="410" r:id="rId72"/>
    <p:sldId id="414" r:id="rId73"/>
    <p:sldId id="326" r:id="rId74"/>
    <p:sldId id="378" r:id="rId75"/>
    <p:sldId id="411" r:id="rId76"/>
    <p:sldId id="413" r:id="rId77"/>
    <p:sldId id="412" r:id="rId78"/>
    <p:sldId id="383" r:id="rId79"/>
    <p:sldId id="424" r:id="rId80"/>
    <p:sldId id="425" r:id="rId81"/>
    <p:sldId id="426" r:id="rId82"/>
    <p:sldId id="423" r:id="rId83"/>
    <p:sldId id="427" r:id="rId84"/>
    <p:sldId id="428" r:id="rId85"/>
    <p:sldId id="422" r:id="rId86"/>
    <p:sldId id="384" r:id="rId87"/>
    <p:sldId id="385" r:id="rId88"/>
    <p:sldId id="386" r:id="rId89"/>
    <p:sldId id="387" r:id="rId90"/>
    <p:sldId id="389" r:id="rId91"/>
    <p:sldId id="388" r:id="rId92"/>
    <p:sldId id="390" r:id="rId93"/>
    <p:sldId id="391" r:id="rId94"/>
    <p:sldId id="392" r:id="rId95"/>
    <p:sldId id="393" r:id="rId96"/>
    <p:sldId id="429" r:id="rId97"/>
    <p:sldId id="282"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79" autoAdjust="0"/>
  </p:normalViewPr>
  <p:slideViewPr>
    <p:cSldViewPr snapToGrid="0">
      <p:cViewPr varScale="1">
        <p:scale>
          <a:sx n="78" d="100"/>
          <a:sy n="78" d="100"/>
        </p:scale>
        <p:origin x="878" y="67"/>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handoutMaster" Target="handoutMasters/handoutMaster1.xml"/><Relationship Id="rId105"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8/22/2024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5T08:37:48.308"/>
    </inkml:context>
    <inkml:brush xml:id="br0">
      <inkml:brushProperty name="width" value="0.035" units="cm"/>
      <inkml:brushProperty name="height" value="0.035" units="cm"/>
      <inkml:brushProperty name="color" value="#E71224"/>
    </inkml:brush>
  </inkml:definitions>
  <inkml:trace contextRef="#ctx0" brushRef="#br0">3748 0 24575,'-1040'0'0,"1020"1"0,-1 1 0,-36 9 0,35-6 0,0-1 0,-26 1 0,13-5 0,-1 1 0,2 2 0,-1 2 0,0 1 0,-53 17 0,50-10 0,0-2 0,-60 10 0,-13 4 0,64-14 0,30-6 0,-1-1 0,-36 4 0,23-4 0,-1 1 0,1 1 0,0 2 0,-36 14 0,-25 6 0,12-12 0,54-13 0,-47 14 0,-53 13 0,91-24 0,1 2 0,-56 20 0,55-16 0,-60 14 0,19-7 0,31-3 0,1 2 0,0 2 0,-74 47 0,85-48 0,-8 4 0,20-12 0,2 0 0,-1 1 0,-31 27 0,8 5 0,27-27 0,0-1 0,-32 24 0,34-29 0,2 0 0,-1 1 0,2 0 0,-17 22 0,-23 24 0,38-45 0,1 1 0,0 1 0,1 0 0,1 0 0,-18 34 0,-31 93 0,35-79 0,19-48 0,0-1 0,2 1 0,-1 0 0,2 0 0,-1 25 0,5 82 0,1-46 0,-4-45 0,0-12 0,1 0 0,0-1 0,2 1 0,0 0 0,1 0 0,1-1 0,0 1 0,1-1 0,9 18 0,-8-23 0,1 0 0,0-1 0,0 0 0,2-1 0,-1 0 0,2 0 0,-1 0 0,1-1 0,1-1 0,20 15 0,-18-15 0,-2 0 0,0 0 0,16 17 0,-17-15 0,1-1 0,0 0 0,22 14 0,133 69 0,-117-70 0,78 25 0,23 11 0,-126-50 0,-1 0 0,44 9 0,-40-12 0,51 20 0,-24-6 0,0-2 0,62 12 0,-11-4 0,-101-25 0,40 12 0,71 10 0,107 12 0,-128-17 0,0-4 0,116 1 0,-6-1 0,-8-1 0,1112-14 0,-1278 0 0,-1-2 0,0 0 0,51-14 0,84-35 0,-113 35 0,33-16 0,130-71 0,-72 32 0,19-11 0,68-31 0,-182 92 0,0-2 0,85-61 0,71-80 0,-181 147 0,-1-1 0,-1-2 0,32-41 0,-26 30 0,-20 27 0,-1 0 0,-1-1 0,1 0 0,-1 0 0,5-10 0,2-7 0,-1-1 0,-1 0 0,-1-1 0,-2 1 0,0-1 0,-1-1 0,-2 1 0,1-46 0,-4 9 0,-3-89 0,1 134 0,0 0 0,-1 1 0,-1-1 0,-1 1 0,0 0 0,-13-28 0,-3 4 0,0 1 0,-3 0 0,-55-67 0,14 30 0,31 45 0,-1 0 0,-2 3 0,-1 1 0,-49-26 0,65 43 0,-1 1 0,-44-12 0,38 13 0,-33-13 0,0-2 0,-2 4 0,0 1 0,-123-15 0,138 26 0,-39-10 0,47 8 0,-79-7 0,-16 2 0,-28 0 0,129 12 0,0-2 0,0-1 0,-38-11 0,35 7 0,0 1 0,-45-2 0,57 7 0,-39-8 0,41 6 0,-51-4 0,-36 11 0,-51-4 0,136-2 0,0-1 0,-39-12 0,43 9 0,-1 2 0,0 1 0,-38-4 0,-48 9-1365,85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8/22/2024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2450141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3856123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3095218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538385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16</a:t>
            </a:fld>
            <a:endParaRPr lang="en-US"/>
          </a:p>
        </p:txBody>
      </p:sp>
    </p:spTree>
    <p:extLst>
      <p:ext uri="{BB962C8B-B14F-4D97-AF65-F5344CB8AC3E}">
        <p14:creationId xmlns:p14="http://schemas.microsoft.com/office/powerpoint/2010/main" val="64211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17</a:t>
            </a:fld>
            <a:endParaRPr lang="en-US"/>
          </a:p>
        </p:txBody>
      </p:sp>
    </p:spTree>
    <p:extLst>
      <p:ext uri="{BB962C8B-B14F-4D97-AF65-F5344CB8AC3E}">
        <p14:creationId xmlns:p14="http://schemas.microsoft.com/office/powerpoint/2010/main" val="1789540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18</a:t>
            </a:fld>
            <a:endParaRPr lang="en-US"/>
          </a:p>
        </p:txBody>
      </p:sp>
    </p:spTree>
    <p:extLst>
      <p:ext uri="{BB962C8B-B14F-4D97-AF65-F5344CB8AC3E}">
        <p14:creationId xmlns:p14="http://schemas.microsoft.com/office/powerpoint/2010/main" val="414838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19</a:t>
            </a:fld>
            <a:endParaRPr lang="en-US"/>
          </a:p>
        </p:txBody>
      </p:sp>
    </p:spTree>
    <p:extLst>
      <p:ext uri="{BB962C8B-B14F-4D97-AF65-F5344CB8AC3E}">
        <p14:creationId xmlns:p14="http://schemas.microsoft.com/office/powerpoint/2010/main" val="3145271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20</a:t>
            </a:fld>
            <a:endParaRPr lang="en-US"/>
          </a:p>
        </p:txBody>
      </p:sp>
    </p:spTree>
    <p:extLst>
      <p:ext uri="{BB962C8B-B14F-4D97-AF65-F5344CB8AC3E}">
        <p14:creationId xmlns:p14="http://schemas.microsoft.com/office/powerpoint/2010/main" val="2611164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3711540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21</a:t>
            </a:fld>
            <a:endParaRPr lang="en-US"/>
          </a:p>
        </p:txBody>
      </p:sp>
    </p:spTree>
    <p:extLst>
      <p:ext uri="{BB962C8B-B14F-4D97-AF65-F5344CB8AC3E}">
        <p14:creationId xmlns:p14="http://schemas.microsoft.com/office/powerpoint/2010/main" val="3023965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22</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23</a:t>
            </a:fld>
            <a:endParaRPr lang="en-US"/>
          </a:p>
        </p:txBody>
      </p:sp>
    </p:spTree>
    <p:extLst>
      <p:ext uri="{BB962C8B-B14F-4D97-AF65-F5344CB8AC3E}">
        <p14:creationId xmlns:p14="http://schemas.microsoft.com/office/powerpoint/2010/main" val="362366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24</a:t>
            </a:fld>
            <a:endParaRPr lang="en-US"/>
          </a:p>
        </p:txBody>
      </p:sp>
    </p:spTree>
    <p:extLst>
      <p:ext uri="{BB962C8B-B14F-4D97-AF65-F5344CB8AC3E}">
        <p14:creationId xmlns:p14="http://schemas.microsoft.com/office/powerpoint/2010/main" val="1365788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25</a:t>
            </a:fld>
            <a:endParaRPr lang="en-US"/>
          </a:p>
        </p:txBody>
      </p:sp>
    </p:spTree>
    <p:extLst>
      <p:ext uri="{BB962C8B-B14F-4D97-AF65-F5344CB8AC3E}">
        <p14:creationId xmlns:p14="http://schemas.microsoft.com/office/powerpoint/2010/main" val="3787948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26</a:t>
            </a:fld>
            <a:endParaRPr lang="en-US"/>
          </a:p>
        </p:txBody>
      </p:sp>
    </p:spTree>
    <p:extLst>
      <p:ext uri="{BB962C8B-B14F-4D97-AF65-F5344CB8AC3E}">
        <p14:creationId xmlns:p14="http://schemas.microsoft.com/office/powerpoint/2010/main" val="1401929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27</a:t>
            </a:fld>
            <a:endParaRPr lang="en-US"/>
          </a:p>
        </p:txBody>
      </p:sp>
    </p:spTree>
    <p:extLst>
      <p:ext uri="{BB962C8B-B14F-4D97-AF65-F5344CB8AC3E}">
        <p14:creationId xmlns:p14="http://schemas.microsoft.com/office/powerpoint/2010/main" val="1227287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28</a:t>
            </a:fld>
            <a:endParaRPr lang="en-US"/>
          </a:p>
        </p:txBody>
      </p:sp>
    </p:spTree>
    <p:extLst>
      <p:ext uri="{BB962C8B-B14F-4D97-AF65-F5344CB8AC3E}">
        <p14:creationId xmlns:p14="http://schemas.microsoft.com/office/powerpoint/2010/main" val="4121241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29</a:t>
            </a:fld>
            <a:endParaRPr lang="en-US"/>
          </a:p>
        </p:txBody>
      </p:sp>
    </p:spTree>
    <p:extLst>
      <p:ext uri="{BB962C8B-B14F-4D97-AF65-F5344CB8AC3E}">
        <p14:creationId xmlns:p14="http://schemas.microsoft.com/office/powerpoint/2010/main" val="4165365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30</a:t>
            </a:fld>
            <a:endParaRPr lang="en-US"/>
          </a:p>
        </p:txBody>
      </p:sp>
    </p:spTree>
    <p:extLst>
      <p:ext uri="{BB962C8B-B14F-4D97-AF65-F5344CB8AC3E}">
        <p14:creationId xmlns:p14="http://schemas.microsoft.com/office/powerpoint/2010/main" val="3497736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31</a:t>
            </a:fld>
            <a:endParaRPr lang="en-US"/>
          </a:p>
        </p:txBody>
      </p:sp>
    </p:spTree>
    <p:extLst>
      <p:ext uri="{BB962C8B-B14F-4D97-AF65-F5344CB8AC3E}">
        <p14:creationId xmlns:p14="http://schemas.microsoft.com/office/powerpoint/2010/main" val="3397347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32</a:t>
            </a:fld>
            <a:endParaRPr lang="en-US"/>
          </a:p>
        </p:txBody>
      </p:sp>
    </p:spTree>
    <p:extLst>
      <p:ext uri="{BB962C8B-B14F-4D97-AF65-F5344CB8AC3E}">
        <p14:creationId xmlns:p14="http://schemas.microsoft.com/office/powerpoint/2010/main" val="13511480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33</a:t>
            </a:fld>
            <a:endParaRPr lang="en-US"/>
          </a:p>
        </p:txBody>
      </p:sp>
    </p:spTree>
    <p:extLst>
      <p:ext uri="{BB962C8B-B14F-4D97-AF65-F5344CB8AC3E}">
        <p14:creationId xmlns:p14="http://schemas.microsoft.com/office/powerpoint/2010/main" val="592764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34</a:t>
            </a:fld>
            <a:endParaRPr lang="en-US"/>
          </a:p>
        </p:txBody>
      </p:sp>
    </p:spTree>
    <p:extLst>
      <p:ext uri="{BB962C8B-B14F-4D97-AF65-F5344CB8AC3E}">
        <p14:creationId xmlns:p14="http://schemas.microsoft.com/office/powerpoint/2010/main" val="40650207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35</a:t>
            </a:fld>
            <a:endParaRPr lang="en-US"/>
          </a:p>
        </p:txBody>
      </p:sp>
    </p:spTree>
    <p:extLst>
      <p:ext uri="{BB962C8B-B14F-4D97-AF65-F5344CB8AC3E}">
        <p14:creationId xmlns:p14="http://schemas.microsoft.com/office/powerpoint/2010/main" val="31473525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36</a:t>
            </a:fld>
            <a:endParaRPr lang="en-US"/>
          </a:p>
        </p:txBody>
      </p:sp>
    </p:spTree>
    <p:extLst>
      <p:ext uri="{BB962C8B-B14F-4D97-AF65-F5344CB8AC3E}">
        <p14:creationId xmlns:p14="http://schemas.microsoft.com/office/powerpoint/2010/main" val="141288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37</a:t>
            </a:fld>
            <a:endParaRPr lang="en-US"/>
          </a:p>
        </p:txBody>
      </p:sp>
    </p:spTree>
    <p:extLst>
      <p:ext uri="{BB962C8B-B14F-4D97-AF65-F5344CB8AC3E}">
        <p14:creationId xmlns:p14="http://schemas.microsoft.com/office/powerpoint/2010/main" val="41588115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38</a:t>
            </a:fld>
            <a:endParaRPr lang="en-US"/>
          </a:p>
        </p:txBody>
      </p:sp>
    </p:spTree>
    <p:extLst>
      <p:ext uri="{BB962C8B-B14F-4D97-AF65-F5344CB8AC3E}">
        <p14:creationId xmlns:p14="http://schemas.microsoft.com/office/powerpoint/2010/main" val="35312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39</a:t>
            </a:fld>
            <a:endParaRPr lang="en-US"/>
          </a:p>
        </p:txBody>
      </p:sp>
    </p:spTree>
    <p:extLst>
      <p:ext uri="{BB962C8B-B14F-4D97-AF65-F5344CB8AC3E}">
        <p14:creationId xmlns:p14="http://schemas.microsoft.com/office/powerpoint/2010/main" val="1696045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40</a:t>
            </a:fld>
            <a:endParaRPr lang="en-US"/>
          </a:p>
        </p:txBody>
      </p:sp>
    </p:spTree>
    <p:extLst>
      <p:ext uri="{BB962C8B-B14F-4D97-AF65-F5344CB8AC3E}">
        <p14:creationId xmlns:p14="http://schemas.microsoft.com/office/powerpoint/2010/main" val="2105324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7127313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41</a:t>
            </a:fld>
            <a:endParaRPr lang="en-US"/>
          </a:p>
        </p:txBody>
      </p:sp>
    </p:spTree>
    <p:extLst>
      <p:ext uri="{BB962C8B-B14F-4D97-AF65-F5344CB8AC3E}">
        <p14:creationId xmlns:p14="http://schemas.microsoft.com/office/powerpoint/2010/main" val="765835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42</a:t>
            </a:fld>
            <a:endParaRPr lang="en-US"/>
          </a:p>
        </p:txBody>
      </p:sp>
    </p:spTree>
    <p:extLst>
      <p:ext uri="{BB962C8B-B14F-4D97-AF65-F5344CB8AC3E}">
        <p14:creationId xmlns:p14="http://schemas.microsoft.com/office/powerpoint/2010/main" val="7237628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43</a:t>
            </a:fld>
            <a:endParaRPr lang="en-US"/>
          </a:p>
        </p:txBody>
      </p:sp>
    </p:spTree>
    <p:extLst>
      <p:ext uri="{BB962C8B-B14F-4D97-AF65-F5344CB8AC3E}">
        <p14:creationId xmlns:p14="http://schemas.microsoft.com/office/powerpoint/2010/main" val="42921296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44</a:t>
            </a:fld>
            <a:endParaRPr lang="en-US"/>
          </a:p>
        </p:txBody>
      </p:sp>
    </p:spTree>
    <p:extLst>
      <p:ext uri="{BB962C8B-B14F-4D97-AF65-F5344CB8AC3E}">
        <p14:creationId xmlns:p14="http://schemas.microsoft.com/office/powerpoint/2010/main" val="36734904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45</a:t>
            </a:fld>
            <a:endParaRPr lang="en-US"/>
          </a:p>
        </p:txBody>
      </p:sp>
    </p:spTree>
    <p:extLst>
      <p:ext uri="{BB962C8B-B14F-4D97-AF65-F5344CB8AC3E}">
        <p14:creationId xmlns:p14="http://schemas.microsoft.com/office/powerpoint/2010/main" val="8071479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46</a:t>
            </a:fld>
            <a:endParaRPr lang="en-US"/>
          </a:p>
        </p:txBody>
      </p:sp>
    </p:spTree>
    <p:extLst>
      <p:ext uri="{BB962C8B-B14F-4D97-AF65-F5344CB8AC3E}">
        <p14:creationId xmlns:p14="http://schemas.microsoft.com/office/powerpoint/2010/main" val="23632729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47</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48</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49</a:t>
            </a:fld>
            <a:endParaRPr lang="en-US"/>
          </a:p>
        </p:txBody>
      </p:sp>
    </p:spTree>
    <p:extLst>
      <p:ext uri="{BB962C8B-B14F-4D97-AF65-F5344CB8AC3E}">
        <p14:creationId xmlns:p14="http://schemas.microsoft.com/office/powerpoint/2010/main" val="6499521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50</a:t>
            </a:fld>
            <a:endParaRPr lang="en-US"/>
          </a:p>
        </p:txBody>
      </p:sp>
    </p:spTree>
    <p:extLst>
      <p:ext uri="{BB962C8B-B14F-4D97-AF65-F5344CB8AC3E}">
        <p14:creationId xmlns:p14="http://schemas.microsoft.com/office/powerpoint/2010/main" val="4051512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464217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51</a:t>
            </a:fld>
            <a:endParaRPr lang="en-US"/>
          </a:p>
        </p:txBody>
      </p:sp>
    </p:spTree>
    <p:extLst>
      <p:ext uri="{BB962C8B-B14F-4D97-AF65-F5344CB8AC3E}">
        <p14:creationId xmlns:p14="http://schemas.microsoft.com/office/powerpoint/2010/main" val="23594109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52</a:t>
            </a:fld>
            <a:endParaRPr lang="en-US"/>
          </a:p>
        </p:txBody>
      </p:sp>
    </p:spTree>
    <p:extLst>
      <p:ext uri="{BB962C8B-B14F-4D97-AF65-F5344CB8AC3E}">
        <p14:creationId xmlns:p14="http://schemas.microsoft.com/office/powerpoint/2010/main" val="16356547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53</a:t>
            </a:fld>
            <a:endParaRPr lang="en-US"/>
          </a:p>
        </p:txBody>
      </p:sp>
    </p:spTree>
    <p:extLst>
      <p:ext uri="{BB962C8B-B14F-4D97-AF65-F5344CB8AC3E}">
        <p14:creationId xmlns:p14="http://schemas.microsoft.com/office/powerpoint/2010/main" val="40799821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54</a:t>
            </a:fld>
            <a:endParaRPr lang="en-US"/>
          </a:p>
        </p:txBody>
      </p:sp>
    </p:spTree>
    <p:extLst>
      <p:ext uri="{BB962C8B-B14F-4D97-AF65-F5344CB8AC3E}">
        <p14:creationId xmlns:p14="http://schemas.microsoft.com/office/powerpoint/2010/main" val="36770201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55</a:t>
            </a:fld>
            <a:endParaRPr lang="en-US"/>
          </a:p>
        </p:txBody>
      </p:sp>
    </p:spTree>
    <p:extLst>
      <p:ext uri="{BB962C8B-B14F-4D97-AF65-F5344CB8AC3E}">
        <p14:creationId xmlns:p14="http://schemas.microsoft.com/office/powerpoint/2010/main" val="21096160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56</a:t>
            </a:fld>
            <a:endParaRPr lang="en-US"/>
          </a:p>
        </p:txBody>
      </p:sp>
    </p:spTree>
    <p:extLst>
      <p:ext uri="{BB962C8B-B14F-4D97-AF65-F5344CB8AC3E}">
        <p14:creationId xmlns:p14="http://schemas.microsoft.com/office/powerpoint/2010/main" val="24121563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57</a:t>
            </a:fld>
            <a:endParaRPr lang="en-US"/>
          </a:p>
        </p:txBody>
      </p:sp>
    </p:spTree>
    <p:extLst>
      <p:ext uri="{BB962C8B-B14F-4D97-AF65-F5344CB8AC3E}">
        <p14:creationId xmlns:p14="http://schemas.microsoft.com/office/powerpoint/2010/main" val="1553361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58</a:t>
            </a:fld>
            <a:endParaRPr lang="en-US"/>
          </a:p>
        </p:txBody>
      </p:sp>
    </p:spTree>
    <p:extLst>
      <p:ext uri="{BB962C8B-B14F-4D97-AF65-F5344CB8AC3E}">
        <p14:creationId xmlns:p14="http://schemas.microsoft.com/office/powerpoint/2010/main" val="29663867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59</a:t>
            </a:fld>
            <a:endParaRPr lang="en-US"/>
          </a:p>
        </p:txBody>
      </p:sp>
    </p:spTree>
    <p:extLst>
      <p:ext uri="{BB962C8B-B14F-4D97-AF65-F5344CB8AC3E}">
        <p14:creationId xmlns:p14="http://schemas.microsoft.com/office/powerpoint/2010/main" val="27285693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60</a:t>
            </a:fld>
            <a:endParaRPr lang="en-US"/>
          </a:p>
        </p:txBody>
      </p:sp>
    </p:spTree>
    <p:extLst>
      <p:ext uri="{BB962C8B-B14F-4D97-AF65-F5344CB8AC3E}">
        <p14:creationId xmlns:p14="http://schemas.microsoft.com/office/powerpoint/2010/main" val="141271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2403874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61</a:t>
            </a:fld>
            <a:endParaRPr lang="en-US"/>
          </a:p>
        </p:txBody>
      </p:sp>
    </p:spTree>
    <p:extLst>
      <p:ext uri="{BB962C8B-B14F-4D97-AF65-F5344CB8AC3E}">
        <p14:creationId xmlns:p14="http://schemas.microsoft.com/office/powerpoint/2010/main" val="4804807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62</a:t>
            </a:fld>
            <a:endParaRPr lang="en-US"/>
          </a:p>
        </p:txBody>
      </p:sp>
    </p:spTree>
    <p:extLst>
      <p:ext uri="{BB962C8B-B14F-4D97-AF65-F5344CB8AC3E}">
        <p14:creationId xmlns:p14="http://schemas.microsoft.com/office/powerpoint/2010/main" val="30127780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63</a:t>
            </a:fld>
            <a:endParaRPr lang="en-US"/>
          </a:p>
        </p:txBody>
      </p:sp>
    </p:spTree>
    <p:extLst>
      <p:ext uri="{BB962C8B-B14F-4D97-AF65-F5344CB8AC3E}">
        <p14:creationId xmlns:p14="http://schemas.microsoft.com/office/powerpoint/2010/main" val="24812769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64</a:t>
            </a:fld>
            <a:endParaRPr lang="en-US"/>
          </a:p>
        </p:txBody>
      </p:sp>
    </p:spTree>
    <p:extLst>
      <p:ext uri="{BB962C8B-B14F-4D97-AF65-F5344CB8AC3E}">
        <p14:creationId xmlns:p14="http://schemas.microsoft.com/office/powerpoint/2010/main" val="34348118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65</a:t>
            </a:fld>
            <a:endParaRPr lang="en-US"/>
          </a:p>
        </p:txBody>
      </p:sp>
    </p:spTree>
    <p:extLst>
      <p:ext uri="{BB962C8B-B14F-4D97-AF65-F5344CB8AC3E}">
        <p14:creationId xmlns:p14="http://schemas.microsoft.com/office/powerpoint/2010/main" val="3815426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66</a:t>
            </a:fld>
            <a:endParaRPr lang="en-US"/>
          </a:p>
        </p:txBody>
      </p:sp>
    </p:spTree>
    <p:extLst>
      <p:ext uri="{BB962C8B-B14F-4D97-AF65-F5344CB8AC3E}">
        <p14:creationId xmlns:p14="http://schemas.microsoft.com/office/powerpoint/2010/main" val="22179901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67</a:t>
            </a:fld>
            <a:endParaRPr lang="en-US"/>
          </a:p>
        </p:txBody>
      </p:sp>
    </p:spTree>
    <p:extLst>
      <p:ext uri="{BB962C8B-B14F-4D97-AF65-F5344CB8AC3E}">
        <p14:creationId xmlns:p14="http://schemas.microsoft.com/office/powerpoint/2010/main" val="24277188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68</a:t>
            </a:fld>
            <a:endParaRPr lang="en-US"/>
          </a:p>
        </p:txBody>
      </p:sp>
    </p:spTree>
    <p:extLst>
      <p:ext uri="{BB962C8B-B14F-4D97-AF65-F5344CB8AC3E}">
        <p14:creationId xmlns:p14="http://schemas.microsoft.com/office/powerpoint/2010/main" val="30622475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69</a:t>
            </a:fld>
            <a:endParaRPr lang="en-US"/>
          </a:p>
        </p:txBody>
      </p:sp>
    </p:spTree>
    <p:extLst>
      <p:ext uri="{BB962C8B-B14F-4D97-AF65-F5344CB8AC3E}">
        <p14:creationId xmlns:p14="http://schemas.microsoft.com/office/powerpoint/2010/main" val="14287324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70</a:t>
            </a:fld>
            <a:endParaRPr lang="en-US"/>
          </a:p>
        </p:txBody>
      </p:sp>
    </p:spTree>
    <p:extLst>
      <p:ext uri="{BB962C8B-B14F-4D97-AF65-F5344CB8AC3E}">
        <p14:creationId xmlns:p14="http://schemas.microsoft.com/office/powerpoint/2010/main" val="1305592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71</a:t>
            </a:fld>
            <a:endParaRPr lang="en-US"/>
          </a:p>
        </p:txBody>
      </p:sp>
    </p:spTree>
    <p:extLst>
      <p:ext uri="{BB962C8B-B14F-4D97-AF65-F5344CB8AC3E}">
        <p14:creationId xmlns:p14="http://schemas.microsoft.com/office/powerpoint/2010/main" val="32584287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72</a:t>
            </a:fld>
            <a:endParaRPr lang="en-US"/>
          </a:p>
        </p:txBody>
      </p:sp>
    </p:spTree>
    <p:extLst>
      <p:ext uri="{BB962C8B-B14F-4D97-AF65-F5344CB8AC3E}">
        <p14:creationId xmlns:p14="http://schemas.microsoft.com/office/powerpoint/2010/main" val="20951065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73</a:t>
            </a:fld>
            <a:endParaRPr lang="en-US"/>
          </a:p>
        </p:txBody>
      </p:sp>
    </p:spTree>
    <p:extLst>
      <p:ext uri="{BB962C8B-B14F-4D97-AF65-F5344CB8AC3E}">
        <p14:creationId xmlns:p14="http://schemas.microsoft.com/office/powerpoint/2010/main" val="2951736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74</a:t>
            </a:fld>
            <a:endParaRPr lang="en-US"/>
          </a:p>
        </p:txBody>
      </p:sp>
    </p:spTree>
    <p:extLst>
      <p:ext uri="{BB962C8B-B14F-4D97-AF65-F5344CB8AC3E}">
        <p14:creationId xmlns:p14="http://schemas.microsoft.com/office/powerpoint/2010/main" val="8864905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75</a:t>
            </a:fld>
            <a:endParaRPr lang="en-US"/>
          </a:p>
        </p:txBody>
      </p:sp>
    </p:spTree>
    <p:extLst>
      <p:ext uri="{BB962C8B-B14F-4D97-AF65-F5344CB8AC3E}">
        <p14:creationId xmlns:p14="http://schemas.microsoft.com/office/powerpoint/2010/main" val="3415788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76</a:t>
            </a:fld>
            <a:endParaRPr lang="en-US"/>
          </a:p>
        </p:txBody>
      </p:sp>
    </p:spTree>
    <p:extLst>
      <p:ext uri="{BB962C8B-B14F-4D97-AF65-F5344CB8AC3E}">
        <p14:creationId xmlns:p14="http://schemas.microsoft.com/office/powerpoint/2010/main" val="34149630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77</a:t>
            </a:fld>
            <a:endParaRPr lang="en-US"/>
          </a:p>
        </p:txBody>
      </p:sp>
    </p:spTree>
    <p:extLst>
      <p:ext uri="{BB962C8B-B14F-4D97-AF65-F5344CB8AC3E}">
        <p14:creationId xmlns:p14="http://schemas.microsoft.com/office/powerpoint/2010/main" val="13240944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78</a:t>
            </a:fld>
            <a:endParaRPr lang="en-US"/>
          </a:p>
        </p:txBody>
      </p:sp>
    </p:spTree>
    <p:extLst>
      <p:ext uri="{BB962C8B-B14F-4D97-AF65-F5344CB8AC3E}">
        <p14:creationId xmlns:p14="http://schemas.microsoft.com/office/powerpoint/2010/main" val="10172032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79</a:t>
            </a:fld>
            <a:endParaRPr lang="en-US"/>
          </a:p>
        </p:txBody>
      </p:sp>
    </p:spTree>
    <p:extLst>
      <p:ext uri="{BB962C8B-B14F-4D97-AF65-F5344CB8AC3E}">
        <p14:creationId xmlns:p14="http://schemas.microsoft.com/office/powerpoint/2010/main" val="36624392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80</a:t>
            </a:fld>
            <a:endParaRPr lang="en-US"/>
          </a:p>
        </p:txBody>
      </p:sp>
    </p:spTree>
    <p:extLst>
      <p:ext uri="{BB962C8B-B14F-4D97-AF65-F5344CB8AC3E}">
        <p14:creationId xmlns:p14="http://schemas.microsoft.com/office/powerpoint/2010/main" val="2879329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2467331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81</a:t>
            </a:fld>
            <a:endParaRPr lang="en-US"/>
          </a:p>
        </p:txBody>
      </p:sp>
    </p:spTree>
    <p:extLst>
      <p:ext uri="{BB962C8B-B14F-4D97-AF65-F5344CB8AC3E}">
        <p14:creationId xmlns:p14="http://schemas.microsoft.com/office/powerpoint/2010/main" val="4682902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82</a:t>
            </a:fld>
            <a:endParaRPr lang="en-US"/>
          </a:p>
        </p:txBody>
      </p:sp>
    </p:spTree>
    <p:extLst>
      <p:ext uri="{BB962C8B-B14F-4D97-AF65-F5344CB8AC3E}">
        <p14:creationId xmlns:p14="http://schemas.microsoft.com/office/powerpoint/2010/main" val="1037983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83</a:t>
            </a:fld>
            <a:endParaRPr lang="en-US"/>
          </a:p>
        </p:txBody>
      </p:sp>
    </p:spTree>
    <p:extLst>
      <p:ext uri="{BB962C8B-B14F-4D97-AF65-F5344CB8AC3E}">
        <p14:creationId xmlns:p14="http://schemas.microsoft.com/office/powerpoint/2010/main" val="10360943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84</a:t>
            </a:fld>
            <a:endParaRPr lang="en-US"/>
          </a:p>
        </p:txBody>
      </p:sp>
    </p:spTree>
    <p:extLst>
      <p:ext uri="{BB962C8B-B14F-4D97-AF65-F5344CB8AC3E}">
        <p14:creationId xmlns:p14="http://schemas.microsoft.com/office/powerpoint/2010/main" val="1868704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85</a:t>
            </a:fld>
            <a:endParaRPr lang="en-US"/>
          </a:p>
        </p:txBody>
      </p:sp>
    </p:spTree>
    <p:extLst>
      <p:ext uri="{BB962C8B-B14F-4D97-AF65-F5344CB8AC3E}">
        <p14:creationId xmlns:p14="http://schemas.microsoft.com/office/powerpoint/2010/main" val="10663364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86</a:t>
            </a:fld>
            <a:endParaRPr lang="en-US"/>
          </a:p>
        </p:txBody>
      </p:sp>
    </p:spTree>
    <p:extLst>
      <p:ext uri="{BB962C8B-B14F-4D97-AF65-F5344CB8AC3E}">
        <p14:creationId xmlns:p14="http://schemas.microsoft.com/office/powerpoint/2010/main" val="35702520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87</a:t>
            </a:fld>
            <a:endParaRPr lang="en-US"/>
          </a:p>
        </p:txBody>
      </p:sp>
    </p:spTree>
    <p:extLst>
      <p:ext uri="{BB962C8B-B14F-4D97-AF65-F5344CB8AC3E}">
        <p14:creationId xmlns:p14="http://schemas.microsoft.com/office/powerpoint/2010/main" val="20278633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88</a:t>
            </a:fld>
            <a:endParaRPr lang="en-US"/>
          </a:p>
        </p:txBody>
      </p:sp>
    </p:spTree>
    <p:extLst>
      <p:ext uri="{BB962C8B-B14F-4D97-AF65-F5344CB8AC3E}">
        <p14:creationId xmlns:p14="http://schemas.microsoft.com/office/powerpoint/2010/main" val="10245077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89</a:t>
            </a:fld>
            <a:endParaRPr lang="en-US"/>
          </a:p>
        </p:txBody>
      </p:sp>
    </p:spTree>
    <p:extLst>
      <p:ext uri="{BB962C8B-B14F-4D97-AF65-F5344CB8AC3E}">
        <p14:creationId xmlns:p14="http://schemas.microsoft.com/office/powerpoint/2010/main" val="144659881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90</a:t>
            </a:fld>
            <a:endParaRPr lang="en-US"/>
          </a:p>
        </p:txBody>
      </p:sp>
    </p:spTree>
    <p:extLst>
      <p:ext uri="{BB962C8B-B14F-4D97-AF65-F5344CB8AC3E}">
        <p14:creationId xmlns:p14="http://schemas.microsoft.com/office/powerpoint/2010/main" val="3975901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26525699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91</a:t>
            </a:fld>
            <a:endParaRPr lang="en-US"/>
          </a:p>
        </p:txBody>
      </p:sp>
    </p:spTree>
    <p:extLst>
      <p:ext uri="{BB962C8B-B14F-4D97-AF65-F5344CB8AC3E}">
        <p14:creationId xmlns:p14="http://schemas.microsoft.com/office/powerpoint/2010/main" val="29664070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92</a:t>
            </a:fld>
            <a:endParaRPr lang="en-US"/>
          </a:p>
        </p:txBody>
      </p:sp>
    </p:spTree>
    <p:extLst>
      <p:ext uri="{BB962C8B-B14F-4D97-AF65-F5344CB8AC3E}">
        <p14:creationId xmlns:p14="http://schemas.microsoft.com/office/powerpoint/2010/main" val="27225400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93</a:t>
            </a:fld>
            <a:endParaRPr lang="en-US"/>
          </a:p>
        </p:txBody>
      </p:sp>
    </p:spTree>
    <p:extLst>
      <p:ext uri="{BB962C8B-B14F-4D97-AF65-F5344CB8AC3E}">
        <p14:creationId xmlns:p14="http://schemas.microsoft.com/office/powerpoint/2010/main" val="4041986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8/22/2024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8/22/2024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31.sv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37.emf"/><Relationship Id="rId4" Type="http://schemas.openxmlformats.org/officeDocument/2006/relationships/image" Target="../media/image36.emf"/></Relationships>
</file>

<file path=ppt/slides/_rels/slide5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39.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42.emf"/><Relationship Id="rId4" Type="http://schemas.openxmlformats.org/officeDocument/2006/relationships/image" Target="../media/image41.emf"/></Relationships>
</file>

<file path=ppt/slides/_rels/slide5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44.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47.emf"/><Relationship Id="rId4" Type="http://schemas.openxmlformats.org/officeDocument/2006/relationships/image" Target="../media/image46.emf"/></Relationships>
</file>

<file path=ppt/slides/_rels/slide6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49.emf"/></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31.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54.emf"/><Relationship Id="rId4" Type="http://schemas.openxmlformats.org/officeDocument/2006/relationships/image" Target="../media/image53.emf"/></Relationships>
</file>

<file path=ppt/slides/_rels/slide6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56.emf"/></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3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microsoft.com/office/2007/relationships/hdphoto" Target="../media/hdphoto2.wdp"/></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microsoft.com/office/2007/relationships/hdphoto" Target="../media/hdphoto2.wdp"/></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microsoft.com/office/2007/relationships/hdphoto" Target="../media/hdphoto2.wdp"/></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microsoft.com/office/2007/relationships/hdphoto" Target="../media/hdphoto2.wdp"/></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microsoft.com/office/2007/relationships/hdphoto" Target="../media/hdphoto2.wdp"/></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b="1" dirty="0"/>
              <a:t>Customer feedback analysis</a:t>
            </a:r>
            <a:br>
              <a:rPr lang="en-US" dirty="0"/>
            </a:br>
            <a:r>
              <a:rPr lang="en-US" sz="2000" dirty="0"/>
              <a:t>wex photo video</a:t>
            </a:r>
            <a:endParaRPr lang="en-US" dirty="0"/>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Aims &amp; objectives</a:t>
            </a:r>
          </a:p>
        </p:txBody>
      </p:sp>
    </p:spTree>
    <p:extLst>
      <p:ext uri="{BB962C8B-B14F-4D97-AF65-F5344CB8AC3E}">
        <p14:creationId xmlns:p14="http://schemas.microsoft.com/office/powerpoint/2010/main" val="2405663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91767" y="242103"/>
            <a:ext cx="6241651" cy="1710354"/>
          </a:xfrm>
          <a:noFill/>
        </p:spPr>
        <p:txBody>
          <a:bodyPr anchor="ctr"/>
          <a:lstStyle/>
          <a:p>
            <a:r>
              <a:rPr lang="en-US" b="1" dirty="0"/>
              <a:t>AIMS &amp; objectives</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91768" y="2202425"/>
            <a:ext cx="11216774" cy="4090220"/>
          </a:xfrm>
          <a:noFill/>
        </p:spPr>
        <p:txBody>
          <a:bodyPr vert="horz" lIns="91440" tIns="45720" rIns="91440" bIns="45720" rtlCol="0" anchor="t">
            <a:noAutofit/>
          </a:bodyPr>
          <a:lstStyle/>
          <a:p>
            <a:pPr marL="0" indent="0">
              <a:buNone/>
            </a:pPr>
            <a:r>
              <a:rPr lang="en-US" b="1" dirty="0"/>
              <a:t>Objectives:-</a:t>
            </a:r>
          </a:p>
          <a:p>
            <a:pPr marL="457200" indent="-457200">
              <a:buFont typeface="Arial" panose="020B0604020202020204" pitchFamily="34" charset="0"/>
              <a:buChar char="•"/>
            </a:pPr>
            <a:r>
              <a:rPr lang="en-IN" sz="1800" dirty="0"/>
              <a:t>Scrape review websites for customer comments</a:t>
            </a:r>
          </a:p>
          <a:p>
            <a:pPr marL="457200" indent="-457200">
              <a:buFont typeface="Arial" panose="020B0604020202020204" pitchFamily="34" charset="0"/>
              <a:buChar char="•"/>
            </a:pPr>
            <a:r>
              <a:rPr lang="en-IN" sz="1800" dirty="0"/>
              <a:t>Deploy supervised learning ML models on extracted data to classify sentiments behind customer reviews (only Positive/Negative/Neutral)</a:t>
            </a:r>
          </a:p>
          <a:p>
            <a:pPr marL="457200" indent="-457200">
              <a:buFont typeface="Arial" panose="020B0604020202020204" pitchFamily="34" charset="0"/>
              <a:buChar char="•"/>
            </a:pPr>
            <a:r>
              <a:rPr lang="en-IN" sz="1800" dirty="0"/>
              <a:t>Deploy BERT (Bidirectional Encoder Representations from Transformers) language DL model on extracted data</a:t>
            </a:r>
          </a:p>
          <a:p>
            <a:pPr marL="457200" indent="-457200">
              <a:buFont typeface="Arial" panose="020B0604020202020204" pitchFamily="34" charset="0"/>
              <a:buChar char="•"/>
            </a:pPr>
            <a:r>
              <a:rPr lang="en-IN" sz="1800" dirty="0"/>
              <a:t>Classify possible issues behind customer sentiments using </a:t>
            </a:r>
            <a:r>
              <a:rPr lang="en-IN" sz="1800" dirty="0" err="1"/>
              <a:t>spaCy</a:t>
            </a:r>
            <a:r>
              <a:rPr lang="en-IN" sz="1800" dirty="0"/>
              <a:t> (NLP)</a:t>
            </a:r>
          </a:p>
          <a:p>
            <a:pPr marL="457200" indent="-457200">
              <a:buFont typeface="Arial" panose="020B0604020202020204" pitchFamily="34" charset="0"/>
              <a:buChar char="•"/>
            </a:pPr>
            <a:r>
              <a:rPr lang="en-IN" sz="1800" dirty="0"/>
              <a:t>Issue validity via Llama3</a:t>
            </a:r>
          </a:p>
          <a:p>
            <a:pPr marL="457200" indent="-457200">
              <a:buFont typeface="Arial" panose="020B0604020202020204" pitchFamily="34" charset="0"/>
              <a:buChar char="•"/>
            </a:pPr>
            <a:r>
              <a:rPr lang="en-IN" sz="1800" dirty="0"/>
              <a:t>Deploy best technique / approach on  a web application</a:t>
            </a:r>
          </a:p>
        </p:txBody>
      </p:sp>
      <p:sp>
        <p:nvSpPr>
          <p:cNvPr id="7" name="TextBox 6">
            <a:extLst>
              <a:ext uri="{FF2B5EF4-FFF2-40B4-BE49-F238E27FC236}">
                <a16:creationId xmlns:a16="http://schemas.microsoft.com/office/drawing/2014/main" id="{73B95664-88BF-7E22-DE2E-A621072981CC}"/>
              </a:ext>
            </a:extLst>
          </p:cNvPr>
          <p:cNvSpPr txBox="1"/>
          <p:nvPr/>
        </p:nvSpPr>
        <p:spPr>
          <a:xfrm>
            <a:off x="591767" y="1578963"/>
            <a:ext cx="6162994" cy="369332"/>
          </a:xfrm>
          <a:prstGeom prst="rect">
            <a:avLst/>
          </a:prstGeom>
          <a:noFill/>
        </p:spPr>
        <p:txBody>
          <a:bodyPr wrap="square" rtlCol="0">
            <a:spAutoFit/>
          </a:bodyPr>
          <a:lstStyle/>
          <a:p>
            <a:r>
              <a:rPr lang="en-US" b="1" dirty="0"/>
              <a:t>Aim</a:t>
            </a:r>
            <a:r>
              <a:rPr lang="en-US" dirty="0"/>
              <a:t>: </a:t>
            </a:r>
            <a:r>
              <a:rPr lang="en-US" sz="1800" dirty="0"/>
              <a:t>On Demand Customer Feedback Analysis</a:t>
            </a:r>
            <a:endParaRPr lang="en-IN" dirty="0"/>
          </a:p>
        </p:txBody>
      </p:sp>
    </p:spTree>
    <p:extLst>
      <p:ext uri="{BB962C8B-B14F-4D97-AF65-F5344CB8AC3E}">
        <p14:creationId xmlns:p14="http://schemas.microsoft.com/office/powerpoint/2010/main" val="3666674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Model flowcharts</a:t>
            </a:r>
          </a:p>
        </p:txBody>
      </p:sp>
    </p:spTree>
    <p:extLst>
      <p:ext uri="{BB962C8B-B14F-4D97-AF65-F5344CB8AC3E}">
        <p14:creationId xmlns:p14="http://schemas.microsoft.com/office/powerpoint/2010/main" val="1279646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9A5AF0-2D68-671F-765B-8064944DA3D7}"/>
              </a:ext>
            </a:extLst>
          </p:cNvPr>
          <p:cNvPicPr>
            <a:picLocks noChangeAspect="1"/>
          </p:cNvPicPr>
          <p:nvPr/>
        </p:nvPicPr>
        <p:blipFill>
          <a:blip r:embed="rId3"/>
          <a:stretch>
            <a:fillRect/>
          </a:stretch>
        </p:blipFill>
        <p:spPr>
          <a:xfrm>
            <a:off x="1947002" y="1003206"/>
            <a:ext cx="7285487" cy="5220919"/>
          </a:xfrm>
          <a:prstGeom prst="rect">
            <a:avLst/>
          </a:prstGeom>
        </p:spPr>
      </p:pic>
      <p:sp>
        <p:nvSpPr>
          <p:cNvPr id="6" name="TextBox 5">
            <a:extLst>
              <a:ext uri="{FF2B5EF4-FFF2-40B4-BE49-F238E27FC236}">
                <a16:creationId xmlns:a16="http://schemas.microsoft.com/office/drawing/2014/main" id="{8CEEACD4-8683-F60D-3260-A701EA0FBA3F}"/>
              </a:ext>
            </a:extLst>
          </p:cNvPr>
          <p:cNvSpPr txBox="1"/>
          <p:nvPr/>
        </p:nvSpPr>
        <p:spPr>
          <a:xfrm>
            <a:off x="935897" y="633874"/>
            <a:ext cx="2881069" cy="369332"/>
          </a:xfrm>
          <a:prstGeom prst="rect">
            <a:avLst/>
          </a:prstGeom>
          <a:noFill/>
        </p:spPr>
        <p:txBody>
          <a:bodyPr wrap="square" rtlCol="0">
            <a:spAutoFit/>
          </a:bodyPr>
          <a:lstStyle/>
          <a:p>
            <a:r>
              <a:rPr lang="en-US" b="1" dirty="0"/>
              <a:t>Supervised ML Flowchart</a:t>
            </a:r>
            <a:endParaRPr lang="en-IN" b="1" dirty="0"/>
          </a:p>
        </p:txBody>
      </p:sp>
    </p:spTree>
    <p:extLst>
      <p:ext uri="{BB962C8B-B14F-4D97-AF65-F5344CB8AC3E}">
        <p14:creationId xmlns:p14="http://schemas.microsoft.com/office/powerpoint/2010/main" val="2359855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2881069" cy="369332"/>
          </a:xfrm>
          <a:prstGeom prst="rect">
            <a:avLst/>
          </a:prstGeom>
          <a:noFill/>
        </p:spPr>
        <p:txBody>
          <a:bodyPr wrap="square" rtlCol="0">
            <a:spAutoFit/>
          </a:bodyPr>
          <a:lstStyle/>
          <a:p>
            <a:r>
              <a:rPr lang="en-US" b="1" dirty="0"/>
              <a:t>BERT Flowchart</a:t>
            </a:r>
            <a:endParaRPr lang="en-IN" b="1" dirty="0"/>
          </a:p>
        </p:txBody>
      </p:sp>
      <p:pic>
        <p:nvPicPr>
          <p:cNvPr id="2" name="Picture 1">
            <a:extLst>
              <a:ext uri="{FF2B5EF4-FFF2-40B4-BE49-F238E27FC236}">
                <a16:creationId xmlns:a16="http://schemas.microsoft.com/office/drawing/2014/main" id="{4A167F10-2CFD-5369-C3E4-2E386986C19E}"/>
              </a:ext>
            </a:extLst>
          </p:cNvPr>
          <p:cNvPicPr>
            <a:picLocks noChangeAspect="1"/>
          </p:cNvPicPr>
          <p:nvPr/>
        </p:nvPicPr>
        <p:blipFill>
          <a:blip r:embed="rId3"/>
          <a:stretch>
            <a:fillRect/>
          </a:stretch>
        </p:blipFill>
        <p:spPr>
          <a:xfrm>
            <a:off x="935897" y="1082170"/>
            <a:ext cx="9975478" cy="3961778"/>
          </a:xfrm>
          <a:prstGeom prst="rect">
            <a:avLst/>
          </a:prstGeom>
        </p:spPr>
      </p:pic>
    </p:spTree>
    <p:extLst>
      <p:ext uri="{BB962C8B-B14F-4D97-AF65-F5344CB8AC3E}">
        <p14:creationId xmlns:p14="http://schemas.microsoft.com/office/powerpoint/2010/main" val="1873578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1143000"/>
            <a:ext cx="9144000" cy="2286000"/>
          </a:xfrm>
          <a:noFill/>
        </p:spPr>
        <p:txBody>
          <a:bodyPr/>
          <a:lstStyle/>
          <a:p>
            <a:r>
              <a:rPr lang="en-US" dirty="0"/>
              <a:t>UML Diagrams</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3835198"/>
            <a:ext cx="9144000" cy="683219"/>
          </a:xfrm>
        </p:spPr>
        <p:txBody>
          <a:bodyPr/>
          <a:lstStyle/>
          <a:p>
            <a:r>
              <a:rPr lang="en-US" dirty="0"/>
              <a:t>SUPERVISED ML &amp; BERT</a:t>
            </a:r>
          </a:p>
        </p:txBody>
      </p:sp>
    </p:spTree>
    <p:extLst>
      <p:ext uri="{BB962C8B-B14F-4D97-AF65-F5344CB8AC3E}">
        <p14:creationId xmlns:p14="http://schemas.microsoft.com/office/powerpoint/2010/main" val="2408107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Supervised ML Use Case Diagram</a:t>
            </a:r>
            <a:endParaRPr lang="en-IN" b="1" dirty="0"/>
          </a:p>
        </p:txBody>
      </p:sp>
      <p:pic>
        <p:nvPicPr>
          <p:cNvPr id="4" name="Picture 3">
            <a:extLst>
              <a:ext uri="{FF2B5EF4-FFF2-40B4-BE49-F238E27FC236}">
                <a16:creationId xmlns:a16="http://schemas.microsoft.com/office/drawing/2014/main" id="{E42C055A-B512-87DA-5B5F-17D0215559A4}"/>
              </a:ext>
            </a:extLst>
          </p:cNvPr>
          <p:cNvPicPr>
            <a:picLocks noChangeAspect="1"/>
          </p:cNvPicPr>
          <p:nvPr/>
        </p:nvPicPr>
        <p:blipFill>
          <a:blip r:embed="rId3"/>
          <a:stretch>
            <a:fillRect/>
          </a:stretch>
        </p:blipFill>
        <p:spPr>
          <a:xfrm>
            <a:off x="2800063" y="1187430"/>
            <a:ext cx="6591874" cy="5036696"/>
          </a:xfrm>
          <a:prstGeom prst="rect">
            <a:avLst/>
          </a:prstGeom>
        </p:spPr>
      </p:pic>
    </p:spTree>
    <p:extLst>
      <p:ext uri="{BB962C8B-B14F-4D97-AF65-F5344CB8AC3E}">
        <p14:creationId xmlns:p14="http://schemas.microsoft.com/office/powerpoint/2010/main" val="157686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6" y="633874"/>
            <a:ext cx="3931071" cy="369332"/>
          </a:xfrm>
          <a:prstGeom prst="rect">
            <a:avLst/>
          </a:prstGeom>
          <a:noFill/>
        </p:spPr>
        <p:txBody>
          <a:bodyPr wrap="square" rtlCol="0">
            <a:spAutoFit/>
          </a:bodyPr>
          <a:lstStyle/>
          <a:p>
            <a:r>
              <a:rPr lang="en-US" b="1" dirty="0"/>
              <a:t>Supervised ML Sequence Diagram</a:t>
            </a:r>
            <a:endParaRPr lang="en-IN" b="1" dirty="0"/>
          </a:p>
        </p:txBody>
      </p:sp>
      <p:pic>
        <p:nvPicPr>
          <p:cNvPr id="3" name="Picture 2">
            <a:extLst>
              <a:ext uri="{FF2B5EF4-FFF2-40B4-BE49-F238E27FC236}">
                <a16:creationId xmlns:a16="http://schemas.microsoft.com/office/drawing/2014/main" id="{67499E33-E189-6A4E-867B-B3C146B52117}"/>
              </a:ext>
            </a:extLst>
          </p:cNvPr>
          <p:cNvPicPr>
            <a:picLocks noChangeAspect="1"/>
          </p:cNvPicPr>
          <p:nvPr/>
        </p:nvPicPr>
        <p:blipFill>
          <a:blip r:embed="rId3"/>
          <a:stretch>
            <a:fillRect/>
          </a:stretch>
        </p:blipFill>
        <p:spPr>
          <a:xfrm>
            <a:off x="1683116" y="1441524"/>
            <a:ext cx="9390435" cy="4782602"/>
          </a:xfrm>
          <a:prstGeom prst="rect">
            <a:avLst/>
          </a:prstGeom>
        </p:spPr>
      </p:pic>
    </p:spTree>
    <p:extLst>
      <p:ext uri="{BB962C8B-B14F-4D97-AF65-F5344CB8AC3E}">
        <p14:creationId xmlns:p14="http://schemas.microsoft.com/office/powerpoint/2010/main" val="2285922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6" y="633874"/>
            <a:ext cx="4462014" cy="369332"/>
          </a:xfrm>
          <a:prstGeom prst="rect">
            <a:avLst/>
          </a:prstGeom>
          <a:noFill/>
        </p:spPr>
        <p:txBody>
          <a:bodyPr wrap="square" rtlCol="0">
            <a:spAutoFit/>
          </a:bodyPr>
          <a:lstStyle/>
          <a:p>
            <a:r>
              <a:rPr lang="en-US" b="1" dirty="0"/>
              <a:t>Supervised ML Sequence Diagram (Cont.)</a:t>
            </a:r>
            <a:endParaRPr lang="en-IN" b="1" dirty="0"/>
          </a:p>
        </p:txBody>
      </p:sp>
      <p:pic>
        <p:nvPicPr>
          <p:cNvPr id="4" name="Picture 3">
            <a:extLst>
              <a:ext uri="{FF2B5EF4-FFF2-40B4-BE49-F238E27FC236}">
                <a16:creationId xmlns:a16="http://schemas.microsoft.com/office/drawing/2014/main" id="{02C0204E-7DBB-B5CB-6626-B9394CA969B0}"/>
              </a:ext>
            </a:extLst>
          </p:cNvPr>
          <p:cNvPicPr>
            <a:picLocks noChangeAspect="1"/>
          </p:cNvPicPr>
          <p:nvPr/>
        </p:nvPicPr>
        <p:blipFill>
          <a:blip r:embed="rId3"/>
          <a:stretch>
            <a:fillRect/>
          </a:stretch>
        </p:blipFill>
        <p:spPr>
          <a:xfrm>
            <a:off x="1561192" y="1382322"/>
            <a:ext cx="9450937" cy="4829894"/>
          </a:xfrm>
          <a:prstGeom prst="rect">
            <a:avLst/>
          </a:prstGeom>
        </p:spPr>
      </p:pic>
    </p:spTree>
    <p:extLst>
      <p:ext uri="{BB962C8B-B14F-4D97-AF65-F5344CB8AC3E}">
        <p14:creationId xmlns:p14="http://schemas.microsoft.com/office/powerpoint/2010/main" val="1941494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DistilBERT Use Case Diagram</a:t>
            </a:r>
            <a:endParaRPr lang="en-IN" b="1" dirty="0"/>
          </a:p>
        </p:txBody>
      </p:sp>
      <p:pic>
        <p:nvPicPr>
          <p:cNvPr id="3" name="Picture 2">
            <a:extLst>
              <a:ext uri="{FF2B5EF4-FFF2-40B4-BE49-F238E27FC236}">
                <a16:creationId xmlns:a16="http://schemas.microsoft.com/office/drawing/2014/main" id="{F92C93CC-D9D5-9C8E-6F56-D180F0805520}"/>
              </a:ext>
            </a:extLst>
          </p:cNvPr>
          <p:cNvPicPr>
            <a:picLocks noChangeAspect="1"/>
          </p:cNvPicPr>
          <p:nvPr/>
        </p:nvPicPr>
        <p:blipFill>
          <a:blip r:embed="rId3"/>
          <a:stretch>
            <a:fillRect/>
          </a:stretch>
        </p:blipFill>
        <p:spPr>
          <a:xfrm>
            <a:off x="2270953" y="1077255"/>
            <a:ext cx="6587912" cy="5033668"/>
          </a:xfrm>
          <a:prstGeom prst="rect">
            <a:avLst/>
          </a:prstGeom>
        </p:spPr>
      </p:pic>
    </p:spTree>
    <p:extLst>
      <p:ext uri="{BB962C8B-B14F-4D97-AF65-F5344CB8AC3E}">
        <p14:creationId xmlns:p14="http://schemas.microsoft.com/office/powerpoint/2010/main" val="513620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1105914" y="462116"/>
            <a:ext cx="6455091" cy="788940"/>
          </a:xfrm>
          <a:noFill/>
        </p:spPr>
        <p:txBody>
          <a:bodyPr anchor="b">
            <a:noAutofit/>
          </a:bodyPr>
          <a:lstStyle/>
          <a:p>
            <a:r>
              <a:rPr lang="en-US" b="1" dirty="0"/>
              <a:t>Wex PHOTO VIDEO OBJECTIVES</a:t>
            </a:r>
          </a:p>
        </p:txBody>
      </p:sp>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1179871" y="1611800"/>
            <a:ext cx="7364361" cy="3304327"/>
          </a:xfrm>
          <a:noFill/>
        </p:spPr>
        <p:txBody>
          <a:bodyPr anchor="t">
            <a:noAutofit/>
          </a:bodyPr>
          <a:lstStyle/>
          <a:p>
            <a:pPr marL="285750" indent="-285750">
              <a:buFont typeface="Arial" panose="020B0604020202020204" pitchFamily="34" charset="0"/>
              <a:buChar char="•"/>
            </a:pPr>
            <a:r>
              <a:rPr lang="en-US" dirty="0"/>
              <a:t>Customer Profiling and Predictive Analysis</a:t>
            </a:r>
          </a:p>
          <a:p>
            <a:pPr marL="285750" indent="-285750">
              <a:buFont typeface="Arial" panose="020B0604020202020204" pitchFamily="34" charset="0"/>
              <a:buChar char="•"/>
            </a:pPr>
            <a:r>
              <a:rPr lang="en-US" dirty="0"/>
              <a:t>Personalised Advertising and Communication</a:t>
            </a:r>
          </a:p>
          <a:p>
            <a:pPr marL="285750" indent="-285750">
              <a:buFont typeface="Arial" panose="020B0604020202020204" pitchFamily="34" charset="0"/>
              <a:buChar char="•"/>
            </a:pPr>
            <a:r>
              <a:rPr lang="en-US" dirty="0"/>
              <a:t>Customer Feedback Analysis</a:t>
            </a:r>
          </a:p>
          <a:p>
            <a:pPr marL="285750" indent="-285750">
              <a:buFont typeface="Arial" panose="020B0604020202020204" pitchFamily="34" charset="0"/>
              <a:buChar char="•"/>
            </a:pPr>
            <a:r>
              <a:rPr lang="en-US" dirty="0"/>
              <a:t>Segmentation and Targeted Marketing</a:t>
            </a:r>
          </a:p>
          <a:p>
            <a:pPr marL="285750" indent="-285750">
              <a:buFont typeface="Arial" panose="020B0604020202020204" pitchFamily="34" charset="0"/>
              <a:buChar char="•"/>
            </a:pPr>
            <a:r>
              <a:rPr lang="en-US" dirty="0"/>
              <a:t>Customer Engagement and Problem Resolution</a:t>
            </a:r>
          </a:p>
        </p:txBody>
      </p:sp>
    </p:spTree>
    <p:extLst>
      <p:ext uri="{BB962C8B-B14F-4D97-AF65-F5344CB8AC3E}">
        <p14:creationId xmlns:p14="http://schemas.microsoft.com/office/powerpoint/2010/main" val="167201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xEl>
                                              <p:pRg st="2" end="2"/>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6" y="633874"/>
            <a:ext cx="3931071" cy="369332"/>
          </a:xfrm>
          <a:prstGeom prst="rect">
            <a:avLst/>
          </a:prstGeom>
          <a:noFill/>
        </p:spPr>
        <p:txBody>
          <a:bodyPr wrap="square" rtlCol="0">
            <a:spAutoFit/>
          </a:bodyPr>
          <a:lstStyle/>
          <a:p>
            <a:r>
              <a:rPr lang="en-US" b="1" dirty="0"/>
              <a:t>DistilBERT Sequence Diagram</a:t>
            </a:r>
            <a:endParaRPr lang="en-IN" b="1" dirty="0"/>
          </a:p>
        </p:txBody>
      </p:sp>
      <p:pic>
        <p:nvPicPr>
          <p:cNvPr id="4" name="Picture 3">
            <a:extLst>
              <a:ext uri="{FF2B5EF4-FFF2-40B4-BE49-F238E27FC236}">
                <a16:creationId xmlns:a16="http://schemas.microsoft.com/office/drawing/2014/main" id="{93448F6B-5A50-508D-5510-DB7730BA321C}"/>
              </a:ext>
            </a:extLst>
          </p:cNvPr>
          <p:cNvPicPr>
            <a:picLocks noChangeAspect="1"/>
          </p:cNvPicPr>
          <p:nvPr/>
        </p:nvPicPr>
        <p:blipFill>
          <a:blip r:embed="rId3"/>
          <a:stretch>
            <a:fillRect/>
          </a:stretch>
        </p:blipFill>
        <p:spPr>
          <a:xfrm>
            <a:off x="1173224" y="1395736"/>
            <a:ext cx="9573434" cy="4828390"/>
          </a:xfrm>
          <a:prstGeom prst="rect">
            <a:avLst/>
          </a:prstGeom>
        </p:spPr>
      </p:pic>
    </p:spTree>
    <p:extLst>
      <p:ext uri="{BB962C8B-B14F-4D97-AF65-F5344CB8AC3E}">
        <p14:creationId xmlns:p14="http://schemas.microsoft.com/office/powerpoint/2010/main" val="2934175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6" y="633874"/>
            <a:ext cx="3931071" cy="369332"/>
          </a:xfrm>
          <a:prstGeom prst="rect">
            <a:avLst/>
          </a:prstGeom>
          <a:noFill/>
        </p:spPr>
        <p:txBody>
          <a:bodyPr wrap="square" rtlCol="0">
            <a:spAutoFit/>
          </a:bodyPr>
          <a:lstStyle/>
          <a:p>
            <a:r>
              <a:rPr lang="en-US" b="1" dirty="0"/>
              <a:t>DistilBERT Sequence Diagram</a:t>
            </a:r>
            <a:endParaRPr lang="en-IN" b="1" dirty="0"/>
          </a:p>
        </p:txBody>
      </p:sp>
      <p:pic>
        <p:nvPicPr>
          <p:cNvPr id="3" name="Picture 2">
            <a:extLst>
              <a:ext uri="{FF2B5EF4-FFF2-40B4-BE49-F238E27FC236}">
                <a16:creationId xmlns:a16="http://schemas.microsoft.com/office/drawing/2014/main" id="{14F54BC1-DF10-B867-A502-2EACD918F6CE}"/>
              </a:ext>
            </a:extLst>
          </p:cNvPr>
          <p:cNvPicPr>
            <a:picLocks noChangeAspect="1"/>
          </p:cNvPicPr>
          <p:nvPr/>
        </p:nvPicPr>
        <p:blipFill>
          <a:blip r:embed="rId3"/>
          <a:stretch>
            <a:fillRect/>
          </a:stretch>
        </p:blipFill>
        <p:spPr>
          <a:xfrm>
            <a:off x="1835137" y="1331167"/>
            <a:ext cx="7709599" cy="4892959"/>
          </a:xfrm>
          <a:prstGeom prst="rect">
            <a:avLst/>
          </a:prstGeom>
        </p:spPr>
      </p:pic>
    </p:spTree>
    <p:extLst>
      <p:ext uri="{BB962C8B-B14F-4D97-AF65-F5344CB8AC3E}">
        <p14:creationId xmlns:p14="http://schemas.microsoft.com/office/powerpoint/2010/main" val="2980380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1143000"/>
            <a:ext cx="9144000" cy="2286000"/>
          </a:xfrm>
          <a:noFill/>
        </p:spPr>
        <p:txBody>
          <a:bodyPr/>
          <a:lstStyle/>
          <a:p>
            <a:r>
              <a:rPr lang="en-US" dirty="0"/>
              <a:t>Low level design flowchart</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3835198"/>
            <a:ext cx="9144000" cy="683219"/>
          </a:xfrm>
        </p:spPr>
        <p:txBody>
          <a:bodyPr/>
          <a:lstStyle/>
          <a:p>
            <a:r>
              <a:rPr lang="en-US" dirty="0"/>
              <a:t>SUPERVISED ML &amp; BERT</a:t>
            </a:r>
          </a:p>
        </p:txBody>
      </p:sp>
    </p:spTree>
    <p:extLst>
      <p:ext uri="{BB962C8B-B14F-4D97-AF65-F5344CB8AC3E}">
        <p14:creationId xmlns:p14="http://schemas.microsoft.com/office/powerpoint/2010/main" val="1679936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Supervised ML LLD Flowchart</a:t>
            </a:r>
            <a:endParaRPr lang="en-IN" b="1" dirty="0"/>
          </a:p>
        </p:txBody>
      </p:sp>
      <p:pic>
        <p:nvPicPr>
          <p:cNvPr id="3" name="Picture 2">
            <a:extLst>
              <a:ext uri="{FF2B5EF4-FFF2-40B4-BE49-F238E27FC236}">
                <a16:creationId xmlns:a16="http://schemas.microsoft.com/office/drawing/2014/main" id="{C4C7D2A1-F03C-71D6-6EF8-9883F8831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1381" y="954036"/>
            <a:ext cx="5952382" cy="5270090"/>
          </a:xfrm>
          <a:prstGeom prst="rect">
            <a:avLst/>
          </a:prstGeom>
        </p:spPr>
      </p:pic>
    </p:spTree>
    <p:extLst>
      <p:ext uri="{BB962C8B-B14F-4D97-AF65-F5344CB8AC3E}">
        <p14:creationId xmlns:p14="http://schemas.microsoft.com/office/powerpoint/2010/main" val="3714485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BERT LLD Flowchart</a:t>
            </a:r>
            <a:endParaRPr lang="en-IN" b="1" dirty="0"/>
          </a:p>
        </p:txBody>
      </p:sp>
      <p:pic>
        <p:nvPicPr>
          <p:cNvPr id="4" name="Picture 3">
            <a:extLst>
              <a:ext uri="{FF2B5EF4-FFF2-40B4-BE49-F238E27FC236}">
                <a16:creationId xmlns:a16="http://schemas.microsoft.com/office/drawing/2014/main" id="{D8FA819C-E82F-D837-1AC0-4F288F490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1381" y="1003206"/>
            <a:ext cx="5868292" cy="5113030"/>
          </a:xfrm>
          <a:prstGeom prst="rect">
            <a:avLst/>
          </a:prstGeom>
        </p:spPr>
      </p:pic>
    </p:spTree>
    <p:extLst>
      <p:ext uri="{BB962C8B-B14F-4D97-AF65-F5344CB8AC3E}">
        <p14:creationId xmlns:p14="http://schemas.microsoft.com/office/powerpoint/2010/main" val="3339550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SCORES &amp; RESULTS</a:t>
            </a:r>
          </a:p>
        </p:txBody>
      </p:sp>
    </p:spTree>
    <p:extLst>
      <p:ext uri="{BB962C8B-B14F-4D97-AF65-F5344CB8AC3E}">
        <p14:creationId xmlns:p14="http://schemas.microsoft.com/office/powerpoint/2010/main" val="716785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1143000"/>
            <a:ext cx="9144000" cy="2286000"/>
          </a:xfrm>
          <a:noFill/>
        </p:spPr>
        <p:txBody>
          <a:bodyPr/>
          <a:lstStyle/>
          <a:p>
            <a:r>
              <a:rPr lang="en-US" dirty="0"/>
              <a:t>SUPERVISED ML</a:t>
            </a:r>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3835198"/>
            <a:ext cx="9144000" cy="683219"/>
          </a:xfrm>
        </p:spPr>
        <p:txBody>
          <a:bodyPr/>
          <a:lstStyle/>
          <a:p>
            <a:r>
              <a:rPr lang="en-US" dirty="0"/>
              <a:t>Scores &amp; metric</a:t>
            </a:r>
          </a:p>
        </p:txBody>
      </p:sp>
    </p:spTree>
    <p:extLst>
      <p:ext uri="{BB962C8B-B14F-4D97-AF65-F5344CB8AC3E}">
        <p14:creationId xmlns:p14="http://schemas.microsoft.com/office/powerpoint/2010/main" val="2680984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1: </a:t>
            </a:r>
            <a:endParaRPr lang="en-IN" b="1" dirty="0"/>
          </a:p>
        </p:txBody>
      </p:sp>
      <p:sp>
        <p:nvSpPr>
          <p:cNvPr id="2" name="TextBox 1">
            <a:extLst>
              <a:ext uri="{FF2B5EF4-FFF2-40B4-BE49-F238E27FC236}">
                <a16:creationId xmlns:a16="http://schemas.microsoft.com/office/drawing/2014/main" id="{0D13CAC0-6385-5114-F5EF-AD36A9B1A3C9}"/>
              </a:ext>
            </a:extLst>
          </p:cNvPr>
          <p:cNvSpPr txBox="1"/>
          <p:nvPr/>
        </p:nvSpPr>
        <p:spPr>
          <a:xfrm>
            <a:off x="935897" y="1174339"/>
            <a:ext cx="8401050" cy="3693319"/>
          </a:xfrm>
          <a:prstGeom prst="rect">
            <a:avLst/>
          </a:prstGeom>
          <a:noFill/>
        </p:spPr>
        <p:txBody>
          <a:bodyPr wrap="square" rtlCol="0">
            <a:spAutoFit/>
          </a:bodyPr>
          <a:lstStyle/>
          <a:p>
            <a:pPr marL="342900" indent="-342900">
              <a:buFont typeface="+mj-lt"/>
              <a:buAutoNum type="arabicPeriod"/>
            </a:pPr>
            <a:r>
              <a:rPr lang="en-US" dirty="0"/>
              <a:t>Extract Trust pilot and Power reviews data – Since Jan 1 2015</a:t>
            </a:r>
          </a:p>
          <a:p>
            <a:pPr marL="800100" lvl="1" indent="-342900">
              <a:buFont typeface="Arial" panose="020B0604020202020204" pitchFamily="34" charset="0"/>
              <a:buChar char="•"/>
            </a:pPr>
            <a:r>
              <a:rPr lang="en-US" dirty="0"/>
              <a:t>Trust pilot – via API</a:t>
            </a:r>
          </a:p>
          <a:p>
            <a:pPr marL="800100" lvl="1" indent="-342900">
              <a:buFont typeface="Arial" panose="020B0604020202020204" pitchFamily="34" charset="0"/>
              <a:buChar char="•"/>
            </a:pPr>
            <a:r>
              <a:rPr lang="en-US" dirty="0"/>
              <a:t>Power Reviews – Manual since API returns incorrect results</a:t>
            </a:r>
          </a:p>
          <a:p>
            <a:pPr marL="342900" indent="-342900">
              <a:buFont typeface="+mj-lt"/>
              <a:buAutoNum type="arabicPeriod"/>
            </a:pPr>
            <a:r>
              <a:rPr lang="en-IN" dirty="0"/>
              <a:t>Data observations</a:t>
            </a:r>
          </a:p>
          <a:p>
            <a:pPr marL="800100" lvl="1" indent="-342900">
              <a:buFont typeface="Arial" panose="020B0604020202020204" pitchFamily="34" charset="0"/>
              <a:buChar char="•"/>
            </a:pPr>
            <a:r>
              <a:rPr lang="en-IN" dirty="0"/>
              <a:t>4 and 5 starts data overpowers rating 1 and 2 completely</a:t>
            </a:r>
          </a:p>
          <a:p>
            <a:pPr marL="342900" indent="-342900">
              <a:buFont typeface="+mj-lt"/>
              <a:buAutoNum type="arabicPeriod"/>
            </a:pPr>
            <a:r>
              <a:rPr lang="en-IN" dirty="0"/>
              <a:t>TF-IDF + SMOTE Random Over sampling for data balancing</a:t>
            </a:r>
          </a:p>
          <a:p>
            <a:pPr marL="800100" lvl="1" indent="-342900">
              <a:buFont typeface="Arial" panose="020B0604020202020204" pitchFamily="34" charset="0"/>
              <a:buChar char="•"/>
            </a:pPr>
            <a:r>
              <a:rPr lang="en-IN" dirty="0"/>
              <a:t>Randomly duplicated data of lower rating (Duplication of data)</a:t>
            </a:r>
          </a:p>
          <a:p>
            <a:pPr marL="342900" indent="-342900">
              <a:buFont typeface="+mj-lt"/>
              <a:buAutoNum type="arabicPeriod"/>
            </a:pPr>
            <a:r>
              <a:rPr lang="en-IN" dirty="0"/>
              <a:t>Text Pre-processing</a:t>
            </a:r>
          </a:p>
          <a:p>
            <a:pPr marL="800100" lvl="1" indent="-342900">
              <a:buFont typeface="Arial" panose="020B0604020202020204" pitchFamily="34" charset="0"/>
              <a:buChar char="•"/>
            </a:pPr>
            <a:r>
              <a:rPr lang="en-IN" dirty="0"/>
              <a:t>Lowercasing 	 Contractions Removal	Emoji Removal</a:t>
            </a:r>
          </a:p>
          <a:p>
            <a:pPr marL="800100" lvl="1" indent="-342900">
              <a:buFont typeface="Arial" panose="020B0604020202020204" pitchFamily="34" charset="0"/>
              <a:buChar char="•"/>
            </a:pPr>
            <a:r>
              <a:rPr lang="en-IN" dirty="0"/>
              <a:t>Special characters removal			Lemmatisation</a:t>
            </a:r>
          </a:p>
          <a:p>
            <a:pPr marL="342900" indent="-342900">
              <a:buFont typeface="+mj-lt"/>
              <a:buAutoNum type="arabicPeriod"/>
            </a:pPr>
            <a:r>
              <a:rPr lang="en-IN" dirty="0"/>
              <a:t>Model Training and predictions</a:t>
            </a:r>
          </a:p>
          <a:p>
            <a:pPr marL="342900" indent="-342900">
              <a:buFont typeface="+mj-lt"/>
              <a:buAutoNum type="arabicPeriod"/>
            </a:pPr>
            <a:r>
              <a:rPr lang="en-IN" dirty="0"/>
              <a:t>True vs Predicted sentiments</a:t>
            </a:r>
          </a:p>
          <a:p>
            <a:pPr marL="800100" lvl="1" indent="-342900">
              <a:buFont typeface="Arial" panose="020B0604020202020204" pitchFamily="34" charset="0"/>
              <a:buChar char="•"/>
            </a:pPr>
            <a:endParaRPr lang="en-IN" dirty="0"/>
          </a:p>
        </p:txBody>
      </p:sp>
      <p:pic>
        <p:nvPicPr>
          <p:cNvPr id="9" name="Picture 8">
            <a:extLst>
              <a:ext uri="{FF2B5EF4-FFF2-40B4-BE49-F238E27FC236}">
                <a16:creationId xmlns:a16="http://schemas.microsoft.com/office/drawing/2014/main" id="{259BEC3D-4077-9D86-90DA-FF15CB3F4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9540" y="1003206"/>
            <a:ext cx="3990679" cy="2610460"/>
          </a:xfrm>
          <a:prstGeom prst="rect">
            <a:avLst/>
          </a:prstGeom>
          <a:ln>
            <a:noFill/>
          </a:ln>
          <a:effectLst>
            <a:softEdge rad="112500"/>
          </a:effectLst>
        </p:spPr>
      </p:pic>
      <p:pic>
        <p:nvPicPr>
          <p:cNvPr id="11" name="Picture 10">
            <a:extLst>
              <a:ext uri="{FF2B5EF4-FFF2-40B4-BE49-F238E27FC236}">
                <a16:creationId xmlns:a16="http://schemas.microsoft.com/office/drawing/2014/main" id="{04A84B9B-483A-EF68-AAA9-3F2DA91E04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6100" y="3692325"/>
            <a:ext cx="3317557" cy="2528337"/>
          </a:xfrm>
          <a:prstGeom prst="rect">
            <a:avLst/>
          </a:prstGeom>
        </p:spPr>
      </p:pic>
    </p:spTree>
    <p:extLst>
      <p:ext uri="{BB962C8B-B14F-4D97-AF65-F5344CB8AC3E}">
        <p14:creationId xmlns:p14="http://schemas.microsoft.com/office/powerpoint/2010/main" val="101720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1 (Cont.): </a:t>
            </a:r>
            <a:endParaRPr lang="en-IN" b="1" dirty="0"/>
          </a:p>
        </p:txBody>
      </p:sp>
      <p:graphicFrame>
        <p:nvGraphicFramePr>
          <p:cNvPr id="11" name="Table 10">
            <a:extLst>
              <a:ext uri="{FF2B5EF4-FFF2-40B4-BE49-F238E27FC236}">
                <a16:creationId xmlns:a16="http://schemas.microsoft.com/office/drawing/2014/main" id="{F1B97355-BCA5-EF42-7EC7-C04F89D3D556}"/>
              </a:ext>
            </a:extLst>
          </p:cNvPr>
          <p:cNvGraphicFramePr>
            <a:graphicFrameLocks noGrp="1"/>
          </p:cNvGraphicFramePr>
          <p:nvPr>
            <p:extLst>
              <p:ext uri="{D42A27DB-BD31-4B8C-83A1-F6EECF244321}">
                <p14:modId xmlns:p14="http://schemas.microsoft.com/office/powerpoint/2010/main" val="2740374085"/>
              </p:ext>
            </p:extLst>
          </p:nvPr>
        </p:nvGraphicFramePr>
        <p:xfrm>
          <a:off x="935897" y="1706880"/>
          <a:ext cx="3002116" cy="2219960"/>
        </p:xfrm>
        <a:graphic>
          <a:graphicData uri="http://schemas.openxmlformats.org/drawingml/2006/table">
            <a:tbl>
              <a:tblPr firstRow="1" bandRow="1">
                <a:tableStyleId>{7E9639D4-E3E2-4D34-9284-5A2195B3D0D7}</a:tableStyleId>
              </a:tblPr>
              <a:tblGrid>
                <a:gridCol w="947174">
                  <a:extLst>
                    <a:ext uri="{9D8B030D-6E8A-4147-A177-3AD203B41FA5}">
                      <a16:colId xmlns:a16="http://schemas.microsoft.com/office/drawing/2014/main" val="3342345000"/>
                    </a:ext>
                  </a:extLst>
                </a:gridCol>
                <a:gridCol w="2054942">
                  <a:extLst>
                    <a:ext uri="{9D8B030D-6E8A-4147-A177-3AD203B41FA5}">
                      <a16:colId xmlns:a16="http://schemas.microsoft.com/office/drawing/2014/main" val="362116387"/>
                    </a:ext>
                  </a:extLst>
                </a:gridCol>
              </a:tblGrid>
              <a:tr h="0">
                <a:tc>
                  <a:txBody>
                    <a:bodyPr/>
                    <a:lstStyle/>
                    <a:p>
                      <a:r>
                        <a:rPr lang="en-US" dirty="0"/>
                        <a:t>Rating</a:t>
                      </a:r>
                      <a:endParaRPr lang="en-IN" dirty="0"/>
                    </a:p>
                  </a:txBody>
                  <a:tcPr/>
                </a:tc>
                <a:tc>
                  <a:txBody>
                    <a:bodyPr/>
                    <a:lstStyle/>
                    <a:p>
                      <a:r>
                        <a:rPr lang="en-US" dirty="0"/>
                        <a:t>No. of reviews</a:t>
                      </a:r>
                      <a:endParaRPr lang="en-IN" dirty="0"/>
                    </a:p>
                  </a:txBody>
                  <a:tcPr/>
                </a:tc>
                <a:extLst>
                  <a:ext uri="{0D108BD9-81ED-4DB2-BD59-A6C34878D82A}">
                    <a16:rowId xmlns:a16="http://schemas.microsoft.com/office/drawing/2014/main" val="799211327"/>
                  </a:ext>
                </a:extLst>
              </a:tr>
              <a:tr h="370840">
                <a:tc>
                  <a:txBody>
                    <a:bodyPr/>
                    <a:lstStyle/>
                    <a:p>
                      <a:r>
                        <a:rPr lang="en-US" dirty="0"/>
                        <a:t>1</a:t>
                      </a:r>
                      <a:endParaRPr lang="en-IN" dirty="0"/>
                    </a:p>
                  </a:txBody>
                  <a:tcPr/>
                </a:tc>
                <a:tc>
                  <a:txBody>
                    <a:bodyPr/>
                    <a:lstStyle/>
                    <a:p>
                      <a:r>
                        <a:rPr lang="en-US" dirty="0"/>
                        <a:t>6000</a:t>
                      </a:r>
                      <a:endParaRPr lang="en-IN" dirty="0"/>
                    </a:p>
                  </a:txBody>
                  <a:tcPr/>
                </a:tc>
                <a:extLst>
                  <a:ext uri="{0D108BD9-81ED-4DB2-BD59-A6C34878D82A}">
                    <a16:rowId xmlns:a16="http://schemas.microsoft.com/office/drawing/2014/main" val="286097317"/>
                  </a:ext>
                </a:extLst>
              </a:tr>
              <a:tr h="370840">
                <a:tc>
                  <a:txBody>
                    <a:bodyPr/>
                    <a:lstStyle/>
                    <a:p>
                      <a:r>
                        <a:rPr lang="en-US" dirty="0"/>
                        <a:t>2</a:t>
                      </a:r>
                      <a:endParaRPr lang="en-IN" dirty="0"/>
                    </a:p>
                  </a:txBody>
                  <a:tcPr/>
                </a:tc>
                <a:tc>
                  <a:txBody>
                    <a:bodyPr/>
                    <a:lstStyle/>
                    <a:p>
                      <a:r>
                        <a:rPr lang="en-US" dirty="0"/>
                        <a:t>6000</a:t>
                      </a:r>
                      <a:endParaRPr lang="en-IN" dirty="0"/>
                    </a:p>
                  </a:txBody>
                  <a:tcPr/>
                </a:tc>
                <a:extLst>
                  <a:ext uri="{0D108BD9-81ED-4DB2-BD59-A6C34878D82A}">
                    <a16:rowId xmlns:a16="http://schemas.microsoft.com/office/drawing/2014/main" val="1683714904"/>
                  </a:ext>
                </a:extLst>
              </a:tr>
              <a:tr h="370840">
                <a:tc>
                  <a:txBody>
                    <a:bodyPr/>
                    <a:lstStyle/>
                    <a:p>
                      <a:r>
                        <a:rPr lang="en-US" dirty="0"/>
                        <a:t>3</a:t>
                      </a:r>
                      <a:endParaRPr lang="en-IN" dirty="0"/>
                    </a:p>
                  </a:txBody>
                  <a:tcPr/>
                </a:tc>
                <a:tc>
                  <a:txBody>
                    <a:bodyPr/>
                    <a:lstStyle/>
                    <a:p>
                      <a:r>
                        <a:rPr lang="en-US" dirty="0"/>
                        <a:t>6000</a:t>
                      </a:r>
                      <a:endParaRPr lang="en-IN" dirty="0"/>
                    </a:p>
                  </a:txBody>
                  <a:tcPr/>
                </a:tc>
                <a:extLst>
                  <a:ext uri="{0D108BD9-81ED-4DB2-BD59-A6C34878D82A}">
                    <a16:rowId xmlns:a16="http://schemas.microsoft.com/office/drawing/2014/main" val="2245065735"/>
                  </a:ext>
                </a:extLst>
              </a:tr>
              <a:tr h="370840">
                <a:tc>
                  <a:txBody>
                    <a:bodyPr/>
                    <a:lstStyle/>
                    <a:p>
                      <a:r>
                        <a:rPr lang="en-US" dirty="0"/>
                        <a:t>4</a:t>
                      </a:r>
                      <a:endParaRPr lang="en-IN" dirty="0"/>
                    </a:p>
                  </a:txBody>
                  <a:tcPr/>
                </a:tc>
                <a:tc>
                  <a:txBody>
                    <a:bodyPr/>
                    <a:lstStyle/>
                    <a:p>
                      <a:r>
                        <a:rPr lang="en-US" dirty="0"/>
                        <a:t>6000</a:t>
                      </a:r>
                      <a:endParaRPr lang="en-IN" dirty="0"/>
                    </a:p>
                  </a:txBody>
                  <a:tcPr/>
                </a:tc>
                <a:extLst>
                  <a:ext uri="{0D108BD9-81ED-4DB2-BD59-A6C34878D82A}">
                    <a16:rowId xmlns:a16="http://schemas.microsoft.com/office/drawing/2014/main" val="853100253"/>
                  </a:ext>
                </a:extLst>
              </a:tr>
              <a:tr h="370840">
                <a:tc>
                  <a:txBody>
                    <a:bodyPr/>
                    <a:lstStyle/>
                    <a:p>
                      <a:r>
                        <a:rPr lang="en-US" dirty="0"/>
                        <a:t>5</a:t>
                      </a:r>
                      <a:endParaRPr lang="en-IN" dirty="0"/>
                    </a:p>
                  </a:txBody>
                  <a:tcPr/>
                </a:tc>
                <a:tc>
                  <a:txBody>
                    <a:bodyPr/>
                    <a:lstStyle/>
                    <a:p>
                      <a:r>
                        <a:rPr lang="en-US" dirty="0"/>
                        <a:t>6000</a:t>
                      </a:r>
                      <a:endParaRPr lang="en-IN" dirty="0"/>
                    </a:p>
                  </a:txBody>
                  <a:tcPr/>
                </a:tc>
                <a:extLst>
                  <a:ext uri="{0D108BD9-81ED-4DB2-BD59-A6C34878D82A}">
                    <a16:rowId xmlns:a16="http://schemas.microsoft.com/office/drawing/2014/main" val="3220238710"/>
                  </a:ext>
                </a:extLst>
              </a:tr>
            </a:tbl>
          </a:graphicData>
        </a:graphic>
      </p:graphicFrame>
      <p:sp>
        <p:nvSpPr>
          <p:cNvPr id="12" name="TextBox 11">
            <a:extLst>
              <a:ext uri="{FF2B5EF4-FFF2-40B4-BE49-F238E27FC236}">
                <a16:creationId xmlns:a16="http://schemas.microsoft.com/office/drawing/2014/main" id="{499A12B6-F8C0-F19C-A899-3326D2A327C0}"/>
              </a:ext>
            </a:extLst>
          </p:cNvPr>
          <p:cNvSpPr txBox="1"/>
          <p:nvPr/>
        </p:nvSpPr>
        <p:spPr>
          <a:xfrm>
            <a:off x="4814722" y="1170377"/>
            <a:ext cx="3350968" cy="369332"/>
          </a:xfrm>
          <a:prstGeom prst="rect">
            <a:avLst/>
          </a:prstGeom>
          <a:noFill/>
        </p:spPr>
        <p:txBody>
          <a:bodyPr wrap="square" rtlCol="0">
            <a:spAutoFit/>
          </a:bodyPr>
          <a:lstStyle/>
          <a:p>
            <a:r>
              <a:rPr lang="en-US" b="1" dirty="0"/>
              <a:t>Train/Validation Split: 80/20</a:t>
            </a:r>
            <a:endParaRPr lang="en-IN" b="1" dirty="0"/>
          </a:p>
        </p:txBody>
      </p:sp>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Total Reviews: 30,000</a:t>
            </a:r>
            <a:endParaRPr lang="en-IN" b="1" dirty="0"/>
          </a:p>
        </p:txBody>
      </p:sp>
      <p:graphicFrame>
        <p:nvGraphicFramePr>
          <p:cNvPr id="15" name="Table 14">
            <a:extLst>
              <a:ext uri="{FF2B5EF4-FFF2-40B4-BE49-F238E27FC236}">
                <a16:creationId xmlns:a16="http://schemas.microsoft.com/office/drawing/2014/main" id="{5DA4EC88-C676-18CC-9892-0C2A25C3D2F2}"/>
              </a:ext>
            </a:extLst>
          </p:cNvPr>
          <p:cNvGraphicFramePr>
            <a:graphicFrameLocks noGrp="1"/>
          </p:cNvGraphicFramePr>
          <p:nvPr>
            <p:extLst>
              <p:ext uri="{D42A27DB-BD31-4B8C-83A1-F6EECF244321}">
                <p14:modId xmlns:p14="http://schemas.microsoft.com/office/powerpoint/2010/main" val="3453721517"/>
              </p:ext>
            </p:extLst>
          </p:nvPr>
        </p:nvGraphicFramePr>
        <p:xfrm>
          <a:off x="4814721" y="1955800"/>
          <a:ext cx="3759007" cy="1478280"/>
        </p:xfrm>
        <a:graphic>
          <a:graphicData uri="http://schemas.openxmlformats.org/drawingml/2006/table">
            <a:tbl>
              <a:tblPr firstRow="1" bandRow="1">
                <a:tableStyleId>{7E9639D4-E3E2-4D34-9284-5A2195B3D0D7}</a:tableStyleId>
              </a:tblPr>
              <a:tblGrid>
                <a:gridCol w="1841718">
                  <a:extLst>
                    <a:ext uri="{9D8B030D-6E8A-4147-A177-3AD203B41FA5}">
                      <a16:colId xmlns:a16="http://schemas.microsoft.com/office/drawing/2014/main" val="3342345000"/>
                    </a:ext>
                  </a:extLst>
                </a:gridCol>
                <a:gridCol w="1917289">
                  <a:extLst>
                    <a:ext uri="{9D8B030D-6E8A-4147-A177-3AD203B41FA5}">
                      <a16:colId xmlns:a16="http://schemas.microsoft.com/office/drawing/2014/main" val="362116387"/>
                    </a:ext>
                  </a:extLst>
                </a:gridCol>
              </a:tblGrid>
              <a:tr h="0">
                <a:tc>
                  <a:txBody>
                    <a:bodyPr/>
                    <a:lstStyle/>
                    <a:p>
                      <a:r>
                        <a:rPr lang="en-US" dirty="0"/>
                        <a:t>Sentiment Label</a:t>
                      </a:r>
                      <a:endParaRPr lang="en-IN" dirty="0"/>
                    </a:p>
                  </a:txBody>
                  <a:tcPr/>
                </a:tc>
                <a:tc>
                  <a:txBody>
                    <a:bodyPr/>
                    <a:lstStyle/>
                    <a:p>
                      <a:r>
                        <a:rPr lang="en-US" dirty="0"/>
                        <a:t>No. of reviews</a:t>
                      </a:r>
                      <a:endParaRPr lang="en-IN" dirty="0"/>
                    </a:p>
                  </a:txBody>
                  <a:tcPr/>
                </a:tc>
                <a:extLst>
                  <a:ext uri="{0D108BD9-81ED-4DB2-BD59-A6C34878D82A}">
                    <a16:rowId xmlns:a16="http://schemas.microsoft.com/office/drawing/2014/main" val="799211327"/>
                  </a:ext>
                </a:extLst>
              </a:tr>
              <a:tr h="370840">
                <a:tc>
                  <a:txBody>
                    <a:bodyPr/>
                    <a:lstStyle/>
                    <a:p>
                      <a:r>
                        <a:rPr lang="en-US" dirty="0"/>
                        <a:t>0</a:t>
                      </a:r>
                      <a:endParaRPr lang="en-IN" dirty="0"/>
                    </a:p>
                  </a:txBody>
                  <a:tcPr/>
                </a:tc>
                <a:tc>
                  <a:txBody>
                    <a:bodyPr/>
                    <a:lstStyle/>
                    <a:p>
                      <a:r>
                        <a:rPr lang="en-US" dirty="0"/>
                        <a:t>9600</a:t>
                      </a:r>
                      <a:endParaRPr lang="en-IN" dirty="0"/>
                    </a:p>
                  </a:txBody>
                  <a:tcPr/>
                </a:tc>
                <a:extLst>
                  <a:ext uri="{0D108BD9-81ED-4DB2-BD59-A6C34878D82A}">
                    <a16:rowId xmlns:a16="http://schemas.microsoft.com/office/drawing/2014/main" val="286097317"/>
                  </a:ext>
                </a:extLst>
              </a:tr>
              <a:tr h="370840">
                <a:tc>
                  <a:txBody>
                    <a:bodyPr/>
                    <a:lstStyle/>
                    <a:p>
                      <a:r>
                        <a:rPr lang="en-US" dirty="0"/>
                        <a:t>1</a:t>
                      </a:r>
                      <a:endParaRPr lang="en-IN" dirty="0"/>
                    </a:p>
                  </a:txBody>
                  <a:tcPr/>
                </a:tc>
                <a:tc>
                  <a:txBody>
                    <a:bodyPr/>
                    <a:lstStyle/>
                    <a:p>
                      <a:r>
                        <a:rPr lang="en-US" dirty="0"/>
                        <a:t>4800</a:t>
                      </a:r>
                      <a:endParaRPr lang="en-IN" dirty="0"/>
                    </a:p>
                  </a:txBody>
                  <a:tcPr/>
                </a:tc>
                <a:extLst>
                  <a:ext uri="{0D108BD9-81ED-4DB2-BD59-A6C34878D82A}">
                    <a16:rowId xmlns:a16="http://schemas.microsoft.com/office/drawing/2014/main" val="1683714904"/>
                  </a:ext>
                </a:extLst>
              </a:tr>
              <a:tr h="370840">
                <a:tc>
                  <a:txBody>
                    <a:bodyPr/>
                    <a:lstStyle/>
                    <a:p>
                      <a:r>
                        <a:rPr lang="en-US" dirty="0"/>
                        <a:t>2</a:t>
                      </a:r>
                      <a:endParaRPr lang="en-IN" dirty="0"/>
                    </a:p>
                  </a:txBody>
                  <a:tcPr/>
                </a:tc>
                <a:tc>
                  <a:txBody>
                    <a:bodyPr/>
                    <a:lstStyle/>
                    <a:p>
                      <a:r>
                        <a:rPr lang="en-US" dirty="0"/>
                        <a:t>9600</a:t>
                      </a:r>
                      <a:endParaRPr lang="en-IN" dirty="0"/>
                    </a:p>
                  </a:txBody>
                  <a:tcPr/>
                </a:tc>
                <a:extLst>
                  <a:ext uri="{0D108BD9-81ED-4DB2-BD59-A6C34878D82A}">
                    <a16:rowId xmlns:a16="http://schemas.microsoft.com/office/drawing/2014/main" val="2245065735"/>
                  </a:ext>
                </a:extLst>
              </a:tr>
            </a:tbl>
          </a:graphicData>
        </a:graphic>
      </p:graphicFrame>
      <p:sp>
        <p:nvSpPr>
          <p:cNvPr id="16" name="TextBox 15">
            <a:extLst>
              <a:ext uri="{FF2B5EF4-FFF2-40B4-BE49-F238E27FC236}">
                <a16:creationId xmlns:a16="http://schemas.microsoft.com/office/drawing/2014/main" id="{24DB25CE-F883-0F77-9D3D-00BBC3CB1EB9}"/>
              </a:ext>
            </a:extLst>
          </p:cNvPr>
          <p:cNvSpPr txBox="1"/>
          <p:nvPr/>
        </p:nvSpPr>
        <p:spPr>
          <a:xfrm>
            <a:off x="4814721" y="1499517"/>
            <a:ext cx="3350968" cy="338554"/>
          </a:xfrm>
          <a:prstGeom prst="rect">
            <a:avLst/>
          </a:prstGeom>
          <a:noFill/>
        </p:spPr>
        <p:txBody>
          <a:bodyPr wrap="square" rtlCol="0">
            <a:spAutoFit/>
          </a:bodyPr>
          <a:lstStyle/>
          <a:p>
            <a:r>
              <a:rPr lang="en-US" sz="1600" dirty="0"/>
              <a:t>Train Data Distribution</a:t>
            </a:r>
            <a:endParaRPr lang="en-IN" sz="1600" dirty="0"/>
          </a:p>
        </p:txBody>
      </p:sp>
      <p:sp>
        <p:nvSpPr>
          <p:cNvPr id="17" name="TextBox 16">
            <a:extLst>
              <a:ext uri="{FF2B5EF4-FFF2-40B4-BE49-F238E27FC236}">
                <a16:creationId xmlns:a16="http://schemas.microsoft.com/office/drawing/2014/main" id="{47C392D2-6882-472D-ED9D-3F19722831DC}"/>
              </a:ext>
            </a:extLst>
          </p:cNvPr>
          <p:cNvSpPr txBox="1"/>
          <p:nvPr/>
        </p:nvSpPr>
        <p:spPr>
          <a:xfrm>
            <a:off x="4814721" y="3680894"/>
            <a:ext cx="3350968" cy="338554"/>
          </a:xfrm>
          <a:prstGeom prst="rect">
            <a:avLst/>
          </a:prstGeom>
          <a:noFill/>
        </p:spPr>
        <p:txBody>
          <a:bodyPr wrap="square" rtlCol="0">
            <a:spAutoFit/>
          </a:bodyPr>
          <a:lstStyle/>
          <a:p>
            <a:r>
              <a:rPr lang="en-US" sz="1600" dirty="0"/>
              <a:t>Validation Data Distribution</a:t>
            </a:r>
            <a:endParaRPr lang="en-IN" sz="1600" dirty="0"/>
          </a:p>
        </p:txBody>
      </p:sp>
      <p:graphicFrame>
        <p:nvGraphicFramePr>
          <p:cNvPr id="18" name="Table 17">
            <a:extLst>
              <a:ext uri="{FF2B5EF4-FFF2-40B4-BE49-F238E27FC236}">
                <a16:creationId xmlns:a16="http://schemas.microsoft.com/office/drawing/2014/main" id="{526A9DAF-A7AC-B1FE-CB2B-AE11C7987BD4}"/>
              </a:ext>
            </a:extLst>
          </p:cNvPr>
          <p:cNvGraphicFramePr>
            <a:graphicFrameLocks noGrp="1"/>
          </p:cNvGraphicFramePr>
          <p:nvPr>
            <p:extLst>
              <p:ext uri="{D42A27DB-BD31-4B8C-83A1-F6EECF244321}">
                <p14:modId xmlns:p14="http://schemas.microsoft.com/office/powerpoint/2010/main" val="747058314"/>
              </p:ext>
            </p:extLst>
          </p:nvPr>
        </p:nvGraphicFramePr>
        <p:xfrm>
          <a:off x="4814721" y="4117095"/>
          <a:ext cx="3759007" cy="1478280"/>
        </p:xfrm>
        <a:graphic>
          <a:graphicData uri="http://schemas.openxmlformats.org/drawingml/2006/table">
            <a:tbl>
              <a:tblPr firstRow="1" bandRow="1">
                <a:tableStyleId>{7E9639D4-E3E2-4D34-9284-5A2195B3D0D7}</a:tableStyleId>
              </a:tblPr>
              <a:tblGrid>
                <a:gridCol w="1841718">
                  <a:extLst>
                    <a:ext uri="{9D8B030D-6E8A-4147-A177-3AD203B41FA5}">
                      <a16:colId xmlns:a16="http://schemas.microsoft.com/office/drawing/2014/main" val="3342345000"/>
                    </a:ext>
                  </a:extLst>
                </a:gridCol>
                <a:gridCol w="1917289">
                  <a:extLst>
                    <a:ext uri="{9D8B030D-6E8A-4147-A177-3AD203B41FA5}">
                      <a16:colId xmlns:a16="http://schemas.microsoft.com/office/drawing/2014/main" val="362116387"/>
                    </a:ext>
                  </a:extLst>
                </a:gridCol>
              </a:tblGrid>
              <a:tr h="0">
                <a:tc>
                  <a:txBody>
                    <a:bodyPr/>
                    <a:lstStyle/>
                    <a:p>
                      <a:r>
                        <a:rPr lang="en-US" dirty="0"/>
                        <a:t>Sentiment Label</a:t>
                      </a:r>
                      <a:endParaRPr lang="en-IN" dirty="0"/>
                    </a:p>
                  </a:txBody>
                  <a:tcPr/>
                </a:tc>
                <a:tc>
                  <a:txBody>
                    <a:bodyPr/>
                    <a:lstStyle/>
                    <a:p>
                      <a:r>
                        <a:rPr lang="en-US" dirty="0"/>
                        <a:t>No. of reviews</a:t>
                      </a:r>
                      <a:endParaRPr lang="en-IN" dirty="0"/>
                    </a:p>
                  </a:txBody>
                  <a:tcPr/>
                </a:tc>
                <a:extLst>
                  <a:ext uri="{0D108BD9-81ED-4DB2-BD59-A6C34878D82A}">
                    <a16:rowId xmlns:a16="http://schemas.microsoft.com/office/drawing/2014/main" val="799211327"/>
                  </a:ext>
                </a:extLst>
              </a:tr>
              <a:tr h="370840">
                <a:tc>
                  <a:txBody>
                    <a:bodyPr/>
                    <a:lstStyle/>
                    <a:p>
                      <a:r>
                        <a:rPr lang="en-US" dirty="0"/>
                        <a:t>0</a:t>
                      </a:r>
                      <a:endParaRPr lang="en-IN" dirty="0"/>
                    </a:p>
                  </a:txBody>
                  <a:tcPr/>
                </a:tc>
                <a:tc>
                  <a:txBody>
                    <a:bodyPr/>
                    <a:lstStyle/>
                    <a:p>
                      <a:r>
                        <a:rPr lang="en-US" dirty="0"/>
                        <a:t>2400</a:t>
                      </a:r>
                      <a:endParaRPr lang="en-IN" dirty="0"/>
                    </a:p>
                  </a:txBody>
                  <a:tcPr/>
                </a:tc>
                <a:extLst>
                  <a:ext uri="{0D108BD9-81ED-4DB2-BD59-A6C34878D82A}">
                    <a16:rowId xmlns:a16="http://schemas.microsoft.com/office/drawing/2014/main" val="286097317"/>
                  </a:ext>
                </a:extLst>
              </a:tr>
              <a:tr h="370840">
                <a:tc>
                  <a:txBody>
                    <a:bodyPr/>
                    <a:lstStyle/>
                    <a:p>
                      <a:r>
                        <a:rPr lang="en-US" dirty="0"/>
                        <a:t>1</a:t>
                      </a:r>
                      <a:endParaRPr lang="en-IN" dirty="0"/>
                    </a:p>
                  </a:txBody>
                  <a:tcPr/>
                </a:tc>
                <a:tc>
                  <a:txBody>
                    <a:bodyPr/>
                    <a:lstStyle/>
                    <a:p>
                      <a:r>
                        <a:rPr lang="en-US" dirty="0"/>
                        <a:t>1200</a:t>
                      </a:r>
                      <a:endParaRPr lang="en-IN" dirty="0"/>
                    </a:p>
                  </a:txBody>
                  <a:tcPr/>
                </a:tc>
                <a:extLst>
                  <a:ext uri="{0D108BD9-81ED-4DB2-BD59-A6C34878D82A}">
                    <a16:rowId xmlns:a16="http://schemas.microsoft.com/office/drawing/2014/main" val="1683714904"/>
                  </a:ext>
                </a:extLst>
              </a:tr>
              <a:tr h="370840">
                <a:tc>
                  <a:txBody>
                    <a:bodyPr/>
                    <a:lstStyle/>
                    <a:p>
                      <a:r>
                        <a:rPr lang="en-US" dirty="0"/>
                        <a:t>2</a:t>
                      </a:r>
                      <a:endParaRPr lang="en-IN" dirty="0"/>
                    </a:p>
                  </a:txBody>
                  <a:tcPr/>
                </a:tc>
                <a:tc>
                  <a:txBody>
                    <a:bodyPr/>
                    <a:lstStyle/>
                    <a:p>
                      <a:r>
                        <a:rPr lang="en-US" dirty="0"/>
                        <a:t>2400</a:t>
                      </a:r>
                      <a:endParaRPr lang="en-IN" dirty="0"/>
                    </a:p>
                  </a:txBody>
                  <a:tcPr/>
                </a:tc>
                <a:extLst>
                  <a:ext uri="{0D108BD9-81ED-4DB2-BD59-A6C34878D82A}">
                    <a16:rowId xmlns:a16="http://schemas.microsoft.com/office/drawing/2014/main" val="2245065735"/>
                  </a:ext>
                </a:extLst>
              </a:tr>
            </a:tbl>
          </a:graphicData>
        </a:graphic>
      </p:graphicFrame>
      <p:sp>
        <p:nvSpPr>
          <p:cNvPr id="19" name="TextBox 18">
            <a:extLst>
              <a:ext uri="{FF2B5EF4-FFF2-40B4-BE49-F238E27FC236}">
                <a16:creationId xmlns:a16="http://schemas.microsoft.com/office/drawing/2014/main" id="{E566BC55-256D-CA38-4B2D-A20845077828}"/>
              </a:ext>
            </a:extLst>
          </p:cNvPr>
          <p:cNvSpPr txBox="1"/>
          <p:nvPr/>
        </p:nvSpPr>
        <p:spPr>
          <a:xfrm>
            <a:off x="9438965" y="1130185"/>
            <a:ext cx="2477731" cy="1200329"/>
          </a:xfrm>
          <a:prstGeom prst="rect">
            <a:avLst/>
          </a:prstGeom>
          <a:noFill/>
        </p:spPr>
        <p:txBody>
          <a:bodyPr wrap="square" rtlCol="0">
            <a:spAutoFit/>
          </a:bodyPr>
          <a:lstStyle/>
          <a:p>
            <a:r>
              <a:rPr lang="en-US" b="1" dirty="0"/>
              <a:t>Note</a:t>
            </a:r>
          </a:p>
          <a:p>
            <a:r>
              <a:rPr lang="en-US" dirty="0"/>
              <a:t>Label 0 = Rating 1 &amp; 2</a:t>
            </a:r>
          </a:p>
          <a:p>
            <a:r>
              <a:rPr lang="en-US" dirty="0"/>
              <a:t>Label 1 = Rating 3</a:t>
            </a:r>
          </a:p>
          <a:p>
            <a:r>
              <a:rPr lang="en-US" dirty="0"/>
              <a:t>Label 2 = Rating 4 &amp; 5</a:t>
            </a:r>
            <a:endParaRPr lang="en-IN" dirty="0"/>
          </a:p>
        </p:txBody>
      </p:sp>
    </p:spTree>
    <p:extLst>
      <p:ext uri="{BB962C8B-B14F-4D97-AF65-F5344CB8AC3E}">
        <p14:creationId xmlns:p14="http://schemas.microsoft.com/office/powerpoint/2010/main" val="1251169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1 (Cont.): </a:t>
            </a:r>
            <a:endParaRPr lang="en-IN" b="1" dirty="0"/>
          </a:p>
        </p:txBody>
      </p:sp>
      <p:graphicFrame>
        <p:nvGraphicFramePr>
          <p:cNvPr id="11" name="Table 10">
            <a:extLst>
              <a:ext uri="{FF2B5EF4-FFF2-40B4-BE49-F238E27FC236}">
                <a16:creationId xmlns:a16="http://schemas.microsoft.com/office/drawing/2014/main" id="{F1B97355-BCA5-EF42-7EC7-C04F89D3D556}"/>
              </a:ext>
            </a:extLst>
          </p:cNvPr>
          <p:cNvGraphicFramePr>
            <a:graphicFrameLocks noGrp="1"/>
          </p:cNvGraphicFramePr>
          <p:nvPr/>
        </p:nvGraphicFramePr>
        <p:xfrm>
          <a:off x="935896" y="2084293"/>
          <a:ext cx="6772593" cy="2194560"/>
        </p:xfrm>
        <a:graphic>
          <a:graphicData uri="http://schemas.openxmlformats.org/drawingml/2006/table">
            <a:tbl>
              <a:tblPr firstRow="1" bandRow="1">
                <a:tableStyleId>{7E9639D4-E3E2-4D34-9284-5A2195B3D0D7}</a:tableStyleId>
              </a:tblPr>
              <a:tblGrid>
                <a:gridCol w="1936851">
                  <a:extLst>
                    <a:ext uri="{9D8B030D-6E8A-4147-A177-3AD203B41FA5}">
                      <a16:colId xmlns:a16="http://schemas.microsoft.com/office/drawing/2014/main" val="3342345000"/>
                    </a:ext>
                  </a:extLst>
                </a:gridCol>
                <a:gridCol w="2083689">
                  <a:extLst>
                    <a:ext uri="{9D8B030D-6E8A-4147-A177-3AD203B41FA5}">
                      <a16:colId xmlns:a16="http://schemas.microsoft.com/office/drawing/2014/main" val="362116387"/>
                    </a:ext>
                  </a:extLst>
                </a:gridCol>
                <a:gridCol w="2752053">
                  <a:extLst>
                    <a:ext uri="{9D8B030D-6E8A-4147-A177-3AD203B41FA5}">
                      <a16:colId xmlns:a16="http://schemas.microsoft.com/office/drawing/2014/main" val="3527061674"/>
                    </a:ext>
                  </a:extLst>
                </a:gridCol>
              </a:tblGrid>
              <a:tr h="285734">
                <a:tc>
                  <a:txBody>
                    <a:bodyPr/>
                    <a:lstStyle/>
                    <a:p>
                      <a:r>
                        <a:rPr lang="en-US" dirty="0"/>
                        <a:t>Model</a:t>
                      </a:r>
                      <a:endParaRPr lang="en-IN" dirty="0"/>
                    </a:p>
                  </a:txBody>
                  <a:tcPr/>
                </a:tc>
                <a:tc>
                  <a:txBody>
                    <a:bodyPr/>
                    <a:lstStyle/>
                    <a:p>
                      <a:r>
                        <a:rPr lang="en-US" dirty="0"/>
                        <a:t>Accuracy</a:t>
                      </a:r>
                      <a:endParaRPr lang="en-IN" dirty="0"/>
                    </a:p>
                  </a:txBody>
                  <a:tcPr/>
                </a:tc>
                <a:tc>
                  <a:txBody>
                    <a:bodyPr/>
                    <a:lstStyle/>
                    <a:p>
                      <a:r>
                        <a:rPr lang="en-US" dirty="0"/>
                        <a:t>F1 Score</a:t>
                      </a:r>
                      <a:endParaRPr lang="en-IN" dirty="0"/>
                    </a:p>
                  </a:txBody>
                  <a:tcPr/>
                </a:tc>
                <a:extLst>
                  <a:ext uri="{0D108BD9-81ED-4DB2-BD59-A6C34878D82A}">
                    <a16:rowId xmlns:a16="http://schemas.microsoft.com/office/drawing/2014/main" val="799211327"/>
                  </a:ext>
                </a:extLst>
              </a:tr>
              <a:tr h="289702">
                <a:tc>
                  <a:txBody>
                    <a:bodyPr/>
                    <a:lstStyle/>
                    <a:p>
                      <a:r>
                        <a:rPr lang="en-US" dirty="0"/>
                        <a:t>SVM</a:t>
                      </a:r>
                      <a:endParaRPr lang="en-IN" dirty="0"/>
                    </a:p>
                  </a:txBody>
                  <a:tcPr/>
                </a:tc>
                <a:tc>
                  <a:txBody>
                    <a:bodyPr/>
                    <a:lstStyle/>
                    <a:p>
                      <a:r>
                        <a:rPr lang="en-IN" sz="1800" b="0" i="0" kern="1200" dirty="0">
                          <a:solidFill>
                            <a:schemeClr val="tx1"/>
                          </a:solidFill>
                          <a:effectLst/>
                          <a:latin typeface="+mn-lt"/>
                          <a:ea typeface="+mn-ea"/>
                          <a:cs typeface="+mn-cs"/>
                        </a:rPr>
                        <a:t>0.491</a:t>
                      </a:r>
                      <a:endParaRPr lang="en-IN" dirty="0"/>
                    </a:p>
                  </a:txBody>
                  <a:tcPr/>
                </a:tc>
                <a:tc>
                  <a:txBody>
                    <a:bodyPr/>
                    <a:lstStyle/>
                    <a:p>
                      <a:r>
                        <a:rPr lang="en-IN" sz="1800" b="0" i="0" kern="1200" dirty="0">
                          <a:solidFill>
                            <a:schemeClr val="tx1"/>
                          </a:solidFill>
                          <a:effectLst/>
                          <a:latin typeface="+mn-lt"/>
                          <a:ea typeface="+mn-ea"/>
                          <a:cs typeface="+mn-cs"/>
                        </a:rPr>
                        <a:t>0.38</a:t>
                      </a:r>
                      <a:endParaRPr lang="en-IN" dirty="0"/>
                    </a:p>
                  </a:txBody>
                  <a:tcPr/>
                </a:tc>
                <a:extLst>
                  <a:ext uri="{0D108BD9-81ED-4DB2-BD59-A6C34878D82A}">
                    <a16:rowId xmlns:a16="http://schemas.microsoft.com/office/drawing/2014/main" val="286097317"/>
                  </a:ext>
                </a:extLst>
              </a:tr>
              <a:tr h="289702">
                <a:tc>
                  <a:txBody>
                    <a:bodyPr/>
                    <a:lstStyle/>
                    <a:p>
                      <a:r>
                        <a:rPr lang="en-US" dirty="0"/>
                        <a:t>Logistic Regression</a:t>
                      </a:r>
                      <a:endParaRPr lang="en-IN" dirty="0"/>
                    </a:p>
                  </a:txBody>
                  <a:tcPr/>
                </a:tc>
                <a:tc>
                  <a:txBody>
                    <a:bodyPr/>
                    <a:lstStyle/>
                    <a:p>
                      <a:r>
                        <a:rPr lang="en-IN" sz="1800" b="0" i="0" kern="1200" dirty="0">
                          <a:solidFill>
                            <a:schemeClr val="tx1"/>
                          </a:solidFill>
                          <a:effectLst/>
                          <a:latin typeface="+mn-lt"/>
                          <a:ea typeface="+mn-ea"/>
                          <a:cs typeface="+mn-cs"/>
                        </a:rPr>
                        <a:t>0.509</a:t>
                      </a:r>
                      <a:endParaRPr lang="en-IN" dirty="0"/>
                    </a:p>
                  </a:txBody>
                  <a:tcPr/>
                </a:tc>
                <a:tc>
                  <a:txBody>
                    <a:bodyPr/>
                    <a:lstStyle/>
                    <a:p>
                      <a:r>
                        <a:rPr lang="en-IN" sz="1800" b="0" i="0" kern="1200" dirty="0">
                          <a:solidFill>
                            <a:schemeClr val="tx1"/>
                          </a:solidFill>
                          <a:effectLst/>
                          <a:latin typeface="+mn-lt"/>
                          <a:ea typeface="+mn-ea"/>
                          <a:cs typeface="+mn-cs"/>
                        </a:rPr>
                        <a:t>0.397</a:t>
                      </a:r>
                      <a:endParaRPr lang="en-IN" dirty="0"/>
                    </a:p>
                  </a:txBody>
                  <a:tcPr/>
                </a:tc>
                <a:extLst>
                  <a:ext uri="{0D108BD9-81ED-4DB2-BD59-A6C34878D82A}">
                    <a16:rowId xmlns:a16="http://schemas.microsoft.com/office/drawing/2014/main" val="1683714904"/>
                  </a:ext>
                </a:extLst>
              </a:tr>
              <a:tr h="289702">
                <a:tc>
                  <a:txBody>
                    <a:bodyPr/>
                    <a:lstStyle/>
                    <a:p>
                      <a:r>
                        <a:rPr lang="en-US" dirty="0"/>
                        <a:t>Random Forest</a:t>
                      </a:r>
                      <a:endParaRPr lang="en-IN" dirty="0"/>
                    </a:p>
                  </a:txBody>
                  <a:tcPr/>
                </a:tc>
                <a:tc>
                  <a:txBody>
                    <a:bodyPr/>
                    <a:lstStyle/>
                    <a:p>
                      <a:r>
                        <a:rPr lang="en-US" dirty="0"/>
                        <a:t>0.44</a:t>
                      </a:r>
                      <a:endParaRPr lang="en-IN" dirty="0"/>
                    </a:p>
                  </a:txBody>
                  <a:tcPr/>
                </a:tc>
                <a:tc>
                  <a:txBody>
                    <a:bodyPr/>
                    <a:lstStyle/>
                    <a:p>
                      <a:r>
                        <a:rPr lang="en-US" dirty="0"/>
                        <a:t>0.366</a:t>
                      </a:r>
                      <a:endParaRPr lang="en-IN" dirty="0"/>
                    </a:p>
                  </a:txBody>
                  <a:tcPr/>
                </a:tc>
                <a:extLst>
                  <a:ext uri="{0D108BD9-81ED-4DB2-BD59-A6C34878D82A}">
                    <a16:rowId xmlns:a16="http://schemas.microsoft.com/office/drawing/2014/main" val="3281806753"/>
                  </a:ext>
                </a:extLst>
              </a:tr>
              <a:tr h="289702">
                <a:tc>
                  <a:txBody>
                    <a:bodyPr/>
                    <a:lstStyle/>
                    <a:p>
                      <a:r>
                        <a:rPr lang="en-US" dirty="0"/>
                        <a:t>KNN</a:t>
                      </a:r>
                      <a:endParaRPr lang="en-IN" dirty="0"/>
                    </a:p>
                  </a:txBody>
                  <a:tcPr/>
                </a:tc>
                <a:tc>
                  <a:txBody>
                    <a:bodyPr/>
                    <a:lstStyle/>
                    <a:p>
                      <a:r>
                        <a:rPr lang="en-US" dirty="0"/>
                        <a:t>0.452</a:t>
                      </a:r>
                      <a:endParaRPr lang="en-IN" dirty="0"/>
                    </a:p>
                  </a:txBody>
                  <a:tcPr/>
                </a:tc>
                <a:tc>
                  <a:txBody>
                    <a:bodyPr/>
                    <a:lstStyle/>
                    <a:p>
                      <a:r>
                        <a:rPr lang="en-US" dirty="0"/>
                        <a:t>0.354</a:t>
                      </a:r>
                      <a:endParaRPr lang="en-IN" dirty="0"/>
                    </a:p>
                  </a:txBody>
                  <a:tcPr/>
                </a:tc>
                <a:extLst>
                  <a:ext uri="{0D108BD9-81ED-4DB2-BD59-A6C34878D82A}">
                    <a16:rowId xmlns:a16="http://schemas.microsoft.com/office/drawing/2014/main" val="2245065735"/>
                  </a:ext>
                </a:extLst>
              </a:tr>
              <a:tr h="289702">
                <a:tc>
                  <a:txBody>
                    <a:bodyPr/>
                    <a:lstStyle/>
                    <a:p>
                      <a:r>
                        <a:rPr lang="en-US" dirty="0"/>
                        <a:t>Naïve Bayes</a:t>
                      </a:r>
                      <a:endParaRPr lang="en-IN" dirty="0"/>
                    </a:p>
                  </a:txBody>
                  <a:tcPr/>
                </a:tc>
                <a:tc>
                  <a:txBody>
                    <a:bodyPr/>
                    <a:lstStyle/>
                    <a:p>
                      <a:r>
                        <a:rPr lang="en-US" dirty="0"/>
                        <a:t>0.422</a:t>
                      </a:r>
                      <a:endParaRPr lang="en-IN" dirty="0"/>
                    </a:p>
                  </a:txBody>
                  <a:tcPr/>
                </a:tc>
                <a:tc>
                  <a:txBody>
                    <a:bodyPr/>
                    <a:lstStyle/>
                    <a:p>
                      <a:r>
                        <a:rPr lang="en-US" dirty="0"/>
                        <a:t>0.342</a:t>
                      </a:r>
                      <a:endParaRPr lang="en-IN" dirty="0"/>
                    </a:p>
                  </a:txBody>
                  <a:tcPr/>
                </a:tc>
                <a:extLst>
                  <a:ext uri="{0D108BD9-81ED-4DB2-BD59-A6C34878D82A}">
                    <a16:rowId xmlns:a16="http://schemas.microsoft.com/office/drawing/2014/main" val="853100253"/>
                  </a:ext>
                </a:extLst>
              </a:tr>
            </a:tbl>
          </a:graphicData>
        </a:graphic>
      </p:graphicFrame>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Scores</a:t>
            </a:r>
            <a:endParaRPr lang="en-IN" b="1" dirty="0"/>
          </a:p>
        </p:txBody>
      </p:sp>
      <p:sp>
        <p:nvSpPr>
          <p:cNvPr id="2" name="TextBox 1">
            <a:extLst>
              <a:ext uri="{FF2B5EF4-FFF2-40B4-BE49-F238E27FC236}">
                <a16:creationId xmlns:a16="http://schemas.microsoft.com/office/drawing/2014/main" id="{6155C6CF-B2CF-44E7-55F7-C977C7C1AFC6}"/>
              </a:ext>
            </a:extLst>
          </p:cNvPr>
          <p:cNvSpPr txBox="1"/>
          <p:nvPr/>
        </p:nvSpPr>
        <p:spPr>
          <a:xfrm>
            <a:off x="935897" y="1539709"/>
            <a:ext cx="3350968" cy="338554"/>
          </a:xfrm>
          <a:prstGeom prst="rect">
            <a:avLst/>
          </a:prstGeom>
          <a:noFill/>
        </p:spPr>
        <p:txBody>
          <a:bodyPr wrap="square" rtlCol="0">
            <a:spAutoFit/>
          </a:bodyPr>
          <a:lstStyle/>
          <a:p>
            <a:r>
              <a:rPr lang="en-US" sz="1600" dirty="0"/>
              <a:t>Validation Data</a:t>
            </a:r>
            <a:endParaRPr lang="en-IN" sz="1600" dirty="0"/>
          </a:p>
        </p:txBody>
      </p:sp>
      <p:cxnSp>
        <p:nvCxnSpPr>
          <p:cNvPr id="7" name="Straight Arrow Connector 6">
            <a:extLst>
              <a:ext uri="{FF2B5EF4-FFF2-40B4-BE49-F238E27FC236}">
                <a16:creationId xmlns:a16="http://schemas.microsoft.com/office/drawing/2014/main" id="{AABEF99F-7E08-F234-4431-DD101F274223}"/>
              </a:ext>
            </a:extLst>
          </p:cNvPr>
          <p:cNvCxnSpPr/>
          <p:nvPr/>
        </p:nvCxnSpPr>
        <p:spPr>
          <a:xfrm flipV="1">
            <a:off x="5466735" y="1966452"/>
            <a:ext cx="3382297" cy="6390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AB267FD1-D74D-AF50-28F4-FF6C6D86C51D}"/>
              </a:ext>
            </a:extLst>
          </p:cNvPr>
          <p:cNvSpPr/>
          <p:nvPr/>
        </p:nvSpPr>
        <p:spPr>
          <a:xfrm>
            <a:off x="8849032" y="1355043"/>
            <a:ext cx="2407071" cy="115218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Best 2 models</a:t>
            </a:r>
            <a:endParaRPr lang="en-IN" dirty="0"/>
          </a:p>
        </p:txBody>
      </p:sp>
      <p:cxnSp>
        <p:nvCxnSpPr>
          <p:cNvPr id="10" name="Straight Arrow Connector 9">
            <a:extLst>
              <a:ext uri="{FF2B5EF4-FFF2-40B4-BE49-F238E27FC236}">
                <a16:creationId xmlns:a16="http://schemas.microsoft.com/office/drawing/2014/main" id="{683224D8-8A1F-A6F5-E114-95C564433554}"/>
              </a:ext>
            </a:extLst>
          </p:cNvPr>
          <p:cNvCxnSpPr/>
          <p:nvPr/>
        </p:nvCxnSpPr>
        <p:spPr>
          <a:xfrm flipV="1">
            <a:off x="5555226" y="2251587"/>
            <a:ext cx="3510116" cy="7767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70660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1105914" y="462116"/>
            <a:ext cx="6455091" cy="788940"/>
          </a:xfrm>
          <a:noFill/>
        </p:spPr>
        <p:txBody>
          <a:bodyPr anchor="b">
            <a:noAutofit/>
          </a:bodyPr>
          <a:lstStyle/>
          <a:p>
            <a:r>
              <a:rPr lang="en-US" b="1" dirty="0"/>
              <a:t>agenda</a:t>
            </a:r>
          </a:p>
        </p:txBody>
      </p:sp>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1179871" y="1611800"/>
            <a:ext cx="7364361" cy="4784084"/>
          </a:xfrm>
          <a:noFill/>
        </p:spPr>
        <p:txBody>
          <a:bodyPr anchor="t">
            <a:noAutofit/>
          </a:bodyPr>
          <a:lstStyle/>
          <a:p>
            <a:r>
              <a:rPr lang="en-US" sz="1400" dirty="0"/>
              <a:t>introduction</a:t>
            </a:r>
          </a:p>
          <a:p>
            <a:r>
              <a:rPr lang="en-US" sz="1400" dirty="0"/>
              <a:t>Problem Statement</a:t>
            </a:r>
          </a:p>
          <a:p>
            <a:r>
              <a:rPr lang="en-US" sz="1400" dirty="0"/>
              <a:t>Aim and Objectives</a:t>
            </a:r>
          </a:p>
          <a:p>
            <a:r>
              <a:rPr lang="en-US" sz="1400" dirty="0"/>
              <a:t>Model Flowcharts</a:t>
            </a:r>
          </a:p>
          <a:p>
            <a:r>
              <a:rPr lang="en-US" sz="1400" dirty="0"/>
              <a:t>MODEL SCORES &amp; Results</a:t>
            </a:r>
          </a:p>
          <a:p>
            <a:r>
              <a:rPr lang="en-US" sz="1400" dirty="0"/>
              <a:t>WEB APPLICATION – BEST MODELS DEPLOYMENT</a:t>
            </a:r>
          </a:p>
          <a:p>
            <a:r>
              <a:rPr lang="en-US" sz="1400" dirty="0"/>
              <a:t>Main Challenges</a:t>
            </a:r>
          </a:p>
          <a:p>
            <a:r>
              <a:rPr lang="en-US" sz="1400" dirty="0"/>
              <a:t>Conclusion</a:t>
            </a:r>
          </a:p>
          <a:p>
            <a:r>
              <a:rPr lang="en-US" sz="1400" dirty="0"/>
              <a:t>Future work</a:t>
            </a:r>
          </a:p>
        </p:txBody>
      </p:sp>
    </p:spTree>
    <p:extLst>
      <p:ext uri="{BB962C8B-B14F-4D97-AF65-F5344CB8AC3E}">
        <p14:creationId xmlns:p14="http://schemas.microsoft.com/office/powerpoint/2010/main" val="4124746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1 (Cont.): </a:t>
            </a:r>
            <a:endParaRPr lang="en-IN" b="1" dirty="0"/>
          </a:p>
        </p:txBody>
      </p:sp>
      <p:graphicFrame>
        <p:nvGraphicFramePr>
          <p:cNvPr id="11" name="Table 10">
            <a:extLst>
              <a:ext uri="{FF2B5EF4-FFF2-40B4-BE49-F238E27FC236}">
                <a16:creationId xmlns:a16="http://schemas.microsoft.com/office/drawing/2014/main" id="{F1B97355-BCA5-EF42-7EC7-C04F89D3D556}"/>
              </a:ext>
            </a:extLst>
          </p:cNvPr>
          <p:cNvGraphicFramePr>
            <a:graphicFrameLocks noGrp="1"/>
          </p:cNvGraphicFramePr>
          <p:nvPr>
            <p:extLst>
              <p:ext uri="{D42A27DB-BD31-4B8C-83A1-F6EECF244321}">
                <p14:modId xmlns:p14="http://schemas.microsoft.com/office/powerpoint/2010/main" val="768353321"/>
              </p:ext>
            </p:extLst>
          </p:nvPr>
        </p:nvGraphicFramePr>
        <p:xfrm>
          <a:off x="935896" y="2084293"/>
          <a:ext cx="6772593" cy="1097280"/>
        </p:xfrm>
        <a:graphic>
          <a:graphicData uri="http://schemas.openxmlformats.org/drawingml/2006/table">
            <a:tbl>
              <a:tblPr firstRow="1" bandRow="1">
                <a:tableStyleId>{7E9639D4-E3E2-4D34-9284-5A2195B3D0D7}</a:tableStyleId>
              </a:tblPr>
              <a:tblGrid>
                <a:gridCol w="1936851">
                  <a:extLst>
                    <a:ext uri="{9D8B030D-6E8A-4147-A177-3AD203B41FA5}">
                      <a16:colId xmlns:a16="http://schemas.microsoft.com/office/drawing/2014/main" val="3342345000"/>
                    </a:ext>
                  </a:extLst>
                </a:gridCol>
                <a:gridCol w="2083689">
                  <a:extLst>
                    <a:ext uri="{9D8B030D-6E8A-4147-A177-3AD203B41FA5}">
                      <a16:colId xmlns:a16="http://schemas.microsoft.com/office/drawing/2014/main" val="362116387"/>
                    </a:ext>
                  </a:extLst>
                </a:gridCol>
                <a:gridCol w="2752053">
                  <a:extLst>
                    <a:ext uri="{9D8B030D-6E8A-4147-A177-3AD203B41FA5}">
                      <a16:colId xmlns:a16="http://schemas.microsoft.com/office/drawing/2014/main" val="3527061674"/>
                    </a:ext>
                  </a:extLst>
                </a:gridCol>
              </a:tblGrid>
              <a:tr h="285734">
                <a:tc>
                  <a:txBody>
                    <a:bodyPr/>
                    <a:lstStyle/>
                    <a:p>
                      <a:r>
                        <a:rPr lang="en-US" dirty="0"/>
                        <a:t>Model</a:t>
                      </a:r>
                      <a:endParaRPr lang="en-IN" dirty="0"/>
                    </a:p>
                  </a:txBody>
                  <a:tcPr/>
                </a:tc>
                <a:tc>
                  <a:txBody>
                    <a:bodyPr/>
                    <a:lstStyle/>
                    <a:p>
                      <a:r>
                        <a:rPr lang="en-US" dirty="0"/>
                        <a:t>Accuracy</a:t>
                      </a:r>
                      <a:endParaRPr lang="en-IN" dirty="0"/>
                    </a:p>
                  </a:txBody>
                  <a:tcPr/>
                </a:tc>
                <a:tc>
                  <a:txBody>
                    <a:bodyPr/>
                    <a:lstStyle/>
                    <a:p>
                      <a:r>
                        <a:rPr lang="en-US" dirty="0"/>
                        <a:t>F1 Score</a:t>
                      </a:r>
                      <a:endParaRPr lang="en-IN" dirty="0"/>
                    </a:p>
                  </a:txBody>
                  <a:tcPr/>
                </a:tc>
                <a:extLst>
                  <a:ext uri="{0D108BD9-81ED-4DB2-BD59-A6C34878D82A}">
                    <a16:rowId xmlns:a16="http://schemas.microsoft.com/office/drawing/2014/main" val="799211327"/>
                  </a:ext>
                </a:extLst>
              </a:tr>
              <a:tr h="289702">
                <a:tc>
                  <a:txBody>
                    <a:bodyPr/>
                    <a:lstStyle/>
                    <a:p>
                      <a:r>
                        <a:rPr lang="en-US" dirty="0"/>
                        <a:t>SVM</a:t>
                      </a:r>
                      <a:endParaRPr lang="en-IN" dirty="0"/>
                    </a:p>
                  </a:txBody>
                  <a:tcPr/>
                </a:tc>
                <a:tc>
                  <a:txBody>
                    <a:bodyPr/>
                    <a:lstStyle/>
                    <a:p>
                      <a:r>
                        <a:rPr lang="en-IN" sz="1800" b="0" i="0" kern="1200" dirty="0">
                          <a:solidFill>
                            <a:schemeClr val="tx1"/>
                          </a:solidFill>
                          <a:effectLst/>
                          <a:latin typeface="+mn-lt"/>
                          <a:ea typeface="+mn-ea"/>
                          <a:cs typeface="+mn-cs"/>
                        </a:rPr>
                        <a:t>0.5248</a:t>
                      </a:r>
                      <a:endParaRPr lang="en-IN" dirty="0"/>
                    </a:p>
                  </a:txBody>
                  <a:tcPr/>
                </a:tc>
                <a:tc>
                  <a:txBody>
                    <a:bodyPr/>
                    <a:lstStyle/>
                    <a:p>
                      <a:r>
                        <a:rPr lang="en-IN" sz="1800" b="0" i="0" kern="1200" dirty="0">
                          <a:solidFill>
                            <a:schemeClr val="tx1"/>
                          </a:solidFill>
                          <a:effectLst/>
                          <a:latin typeface="+mn-lt"/>
                          <a:ea typeface="+mn-ea"/>
                          <a:cs typeface="+mn-cs"/>
                        </a:rPr>
                        <a:t>0.3896</a:t>
                      </a:r>
                      <a:endParaRPr lang="en-IN" dirty="0"/>
                    </a:p>
                  </a:txBody>
                  <a:tcPr/>
                </a:tc>
                <a:extLst>
                  <a:ext uri="{0D108BD9-81ED-4DB2-BD59-A6C34878D82A}">
                    <a16:rowId xmlns:a16="http://schemas.microsoft.com/office/drawing/2014/main" val="286097317"/>
                  </a:ext>
                </a:extLst>
              </a:tr>
              <a:tr h="289702">
                <a:tc>
                  <a:txBody>
                    <a:bodyPr/>
                    <a:lstStyle/>
                    <a:p>
                      <a:r>
                        <a:rPr lang="en-US" dirty="0"/>
                        <a:t>Logistic Regression</a:t>
                      </a:r>
                      <a:endParaRPr lang="en-IN" dirty="0"/>
                    </a:p>
                  </a:txBody>
                  <a:tcPr/>
                </a:tc>
                <a:tc>
                  <a:txBody>
                    <a:bodyPr/>
                    <a:lstStyle/>
                    <a:p>
                      <a:r>
                        <a:rPr lang="en-IN" sz="1800" b="0" i="0" kern="1200" dirty="0">
                          <a:solidFill>
                            <a:schemeClr val="tx1"/>
                          </a:solidFill>
                          <a:effectLst/>
                          <a:latin typeface="+mn-lt"/>
                          <a:ea typeface="+mn-ea"/>
                          <a:cs typeface="+mn-cs"/>
                        </a:rPr>
                        <a:t>0.5283</a:t>
                      </a:r>
                      <a:endParaRPr lang="en-IN" dirty="0"/>
                    </a:p>
                  </a:txBody>
                  <a:tcPr/>
                </a:tc>
                <a:tc>
                  <a:txBody>
                    <a:bodyPr/>
                    <a:lstStyle/>
                    <a:p>
                      <a:r>
                        <a:rPr lang="en-IN" sz="1800" b="0" i="0" kern="1200" dirty="0">
                          <a:solidFill>
                            <a:schemeClr val="tx1"/>
                          </a:solidFill>
                          <a:effectLst/>
                          <a:latin typeface="+mn-lt"/>
                          <a:ea typeface="+mn-ea"/>
                          <a:cs typeface="+mn-cs"/>
                        </a:rPr>
                        <a:t>0.3922</a:t>
                      </a:r>
                      <a:endParaRPr lang="en-IN" dirty="0"/>
                    </a:p>
                  </a:txBody>
                  <a:tcPr/>
                </a:tc>
                <a:extLst>
                  <a:ext uri="{0D108BD9-81ED-4DB2-BD59-A6C34878D82A}">
                    <a16:rowId xmlns:a16="http://schemas.microsoft.com/office/drawing/2014/main" val="1683714904"/>
                  </a:ext>
                </a:extLst>
              </a:tr>
            </a:tbl>
          </a:graphicData>
        </a:graphic>
      </p:graphicFrame>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Scores (Hyper-param tuned)</a:t>
            </a:r>
            <a:endParaRPr lang="en-IN" b="1" dirty="0"/>
          </a:p>
        </p:txBody>
      </p:sp>
      <p:sp>
        <p:nvSpPr>
          <p:cNvPr id="2" name="TextBox 1">
            <a:extLst>
              <a:ext uri="{FF2B5EF4-FFF2-40B4-BE49-F238E27FC236}">
                <a16:creationId xmlns:a16="http://schemas.microsoft.com/office/drawing/2014/main" id="{6155C6CF-B2CF-44E7-55F7-C977C7C1AFC6}"/>
              </a:ext>
            </a:extLst>
          </p:cNvPr>
          <p:cNvSpPr txBox="1"/>
          <p:nvPr/>
        </p:nvSpPr>
        <p:spPr>
          <a:xfrm>
            <a:off x="935897" y="1539709"/>
            <a:ext cx="3350968" cy="338554"/>
          </a:xfrm>
          <a:prstGeom prst="rect">
            <a:avLst/>
          </a:prstGeom>
          <a:noFill/>
        </p:spPr>
        <p:txBody>
          <a:bodyPr wrap="square" rtlCol="0">
            <a:spAutoFit/>
          </a:bodyPr>
          <a:lstStyle/>
          <a:p>
            <a:r>
              <a:rPr lang="en-US" sz="1600" dirty="0"/>
              <a:t>Validation Data</a:t>
            </a:r>
            <a:endParaRPr lang="en-IN" sz="1600" dirty="0"/>
          </a:p>
        </p:txBody>
      </p:sp>
    </p:spTree>
    <p:extLst>
      <p:ext uri="{BB962C8B-B14F-4D97-AF65-F5344CB8AC3E}">
        <p14:creationId xmlns:p14="http://schemas.microsoft.com/office/powerpoint/2010/main" val="2409304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1 (Cont.): </a:t>
            </a:r>
            <a:endParaRPr lang="en-IN" b="1" dirty="0"/>
          </a:p>
        </p:txBody>
      </p:sp>
      <p:graphicFrame>
        <p:nvGraphicFramePr>
          <p:cNvPr id="11" name="Table 10">
            <a:extLst>
              <a:ext uri="{FF2B5EF4-FFF2-40B4-BE49-F238E27FC236}">
                <a16:creationId xmlns:a16="http://schemas.microsoft.com/office/drawing/2014/main" id="{F1B97355-BCA5-EF42-7EC7-C04F89D3D556}"/>
              </a:ext>
            </a:extLst>
          </p:cNvPr>
          <p:cNvGraphicFramePr>
            <a:graphicFrameLocks noGrp="1"/>
          </p:cNvGraphicFramePr>
          <p:nvPr>
            <p:extLst>
              <p:ext uri="{D42A27DB-BD31-4B8C-83A1-F6EECF244321}">
                <p14:modId xmlns:p14="http://schemas.microsoft.com/office/powerpoint/2010/main" val="3317909337"/>
              </p:ext>
            </p:extLst>
          </p:nvPr>
        </p:nvGraphicFramePr>
        <p:xfrm>
          <a:off x="935897" y="4761086"/>
          <a:ext cx="8036955" cy="1463040"/>
        </p:xfrm>
        <a:graphic>
          <a:graphicData uri="http://schemas.openxmlformats.org/drawingml/2006/table">
            <a:tbl>
              <a:tblPr firstRow="1" bandRow="1">
                <a:tableStyleId>{7E9639D4-E3E2-4D34-9284-5A2195B3D0D7}</a:tableStyleId>
              </a:tblPr>
              <a:tblGrid>
                <a:gridCol w="1634327">
                  <a:extLst>
                    <a:ext uri="{9D8B030D-6E8A-4147-A177-3AD203B41FA5}">
                      <a16:colId xmlns:a16="http://schemas.microsoft.com/office/drawing/2014/main" val="3342345000"/>
                    </a:ext>
                  </a:extLst>
                </a:gridCol>
                <a:gridCol w="1758230">
                  <a:extLst>
                    <a:ext uri="{9D8B030D-6E8A-4147-A177-3AD203B41FA5}">
                      <a16:colId xmlns:a16="http://schemas.microsoft.com/office/drawing/2014/main" val="362116387"/>
                    </a:ext>
                  </a:extLst>
                </a:gridCol>
                <a:gridCol w="2322199">
                  <a:extLst>
                    <a:ext uri="{9D8B030D-6E8A-4147-A177-3AD203B41FA5}">
                      <a16:colId xmlns:a16="http://schemas.microsoft.com/office/drawing/2014/main" val="3527061674"/>
                    </a:ext>
                  </a:extLst>
                </a:gridCol>
                <a:gridCol w="2322199">
                  <a:extLst>
                    <a:ext uri="{9D8B030D-6E8A-4147-A177-3AD203B41FA5}">
                      <a16:colId xmlns:a16="http://schemas.microsoft.com/office/drawing/2014/main" val="3935480841"/>
                    </a:ext>
                  </a:extLst>
                </a:gridCol>
              </a:tblGrid>
              <a:tr h="0">
                <a:tc>
                  <a:txBody>
                    <a:bodyPr/>
                    <a:lstStyle/>
                    <a:p>
                      <a:r>
                        <a:rPr lang="en-US" dirty="0"/>
                        <a:t>Label</a:t>
                      </a:r>
                      <a:endParaRPr lang="en-IN" dirty="0"/>
                    </a:p>
                  </a:txBody>
                  <a:tcPr/>
                </a:tc>
                <a:tc>
                  <a:txBody>
                    <a:bodyPr/>
                    <a:lstStyle/>
                    <a:p>
                      <a:r>
                        <a:rPr lang="en-US" dirty="0"/>
                        <a:t>Precision</a:t>
                      </a:r>
                      <a:endParaRPr lang="en-IN" dirty="0"/>
                    </a:p>
                  </a:txBody>
                  <a:tcPr/>
                </a:tc>
                <a:tc>
                  <a:txBody>
                    <a:bodyPr/>
                    <a:lstStyle/>
                    <a:p>
                      <a:r>
                        <a:rPr lang="en-US" dirty="0"/>
                        <a:t>Recall</a:t>
                      </a:r>
                      <a:endParaRPr lang="en-IN" dirty="0"/>
                    </a:p>
                  </a:txBody>
                  <a:tcPr/>
                </a:tc>
                <a:tc>
                  <a:txBody>
                    <a:bodyPr/>
                    <a:lstStyle/>
                    <a:p>
                      <a:r>
                        <a:rPr lang="en-US" dirty="0"/>
                        <a:t>F1</a:t>
                      </a:r>
                      <a:endParaRPr lang="en-IN" dirty="0"/>
                    </a:p>
                  </a:txBody>
                  <a:tcPr/>
                </a:tc>
                <a:extLst>
                  <a:ext uri="{0D108BD9-81ED-4DB2-BD59-A6C34878D82A}">
                    <a16:rowId xmlns:a16="http://schemas.microsoft.com/office/drawing/2014/main" val="799211327"/>
                  </a:ext>
                </a:extLst>
              </a:tr>
              <a:tr h="289702">
                <a:tc>
                  <a:txBody>
                    <a:bodyPr/>
                    <a:lstStyle/>
                    <a:p>
                      <a:r>
                        <a:rPr lang="en-US" dirty="0"/>
                        <a:t>0</a:t>
                      </a:r>
                      <a:endParaRPr lang="en-IN" dirty="0"/>
                    </a:p>
                  </a:txBody>
                  <a:tcPr/>
                </a:tc>
                <a:tc>
                  <a:txBody>
                    <a:bodyPr/>
                    <a:lstStyle/>
                    <a:p>
                      <a:r>
                        <a:rPr lang="en-IN" sz="1800" b="0" i="0" kern="1200" dirty="0">
                          <a:solidFill>
                            <a:schemeClr val="tx1"/>
                          </a:solidFill>
                          <a:effectLst/>
                          <a:latin typeface="+mn-lt"/>
                          <a:ea typeface="+mn-ea"/>
                          <a:cs typeface="+mn-cs"/>
                        </a:rPr>
                        <a:t>0.48 </a:t>
                      </a:r>
                      <a:endParaRPr lang="en-IN" dirty="0"/>
                    </a:p>
                  </a:txBody>
                  <a:tcPr/>
                </a:tc>
                <a:tc>
                  <a:txBody>
                    <a:bodyPr/>
                    <a:lstStyle/>
                    <a:p>
                      <a:r>
                        <a:rPr lang="en-IN" sz="1800" b="0" i="0" kern="1200" dirty="0">
                          <a:solidFill>
                            <a:schemeClr val="tx1"/>
                          </a:solidFill>
                          <a:effectLst/>
                          <a:latin typeface="+mn-lt"/>
                          <a:ea typeface="+mn-ea"/>
                          <a:cs typeface="+mn-cs"/>
                        </a:rPr>
                        <a:t>0.68 </a:t>
                      </a:r>
                      <a:endParaRPr lang="en-IN" dirty="0"/>
                    </a:p>
                  </a:txBody>
                  <a:tcPr/>
                </a:tc>
                <a:tc>
                  <a:txBody>
                    <a:bodyPr/>
                    <a:lstStyle/>
                    <a:p>
                      <a:r>
                        <a:rPr lang="en-IN" sz="1800" b="0" i="0" kern="1200" dirty="0">
                          <a:solidFill>
                            <a:schemeClr val="tx1"/>
                          </a:solidFill>
                          <a:effectLst/>
                          <a:latin typeface="+mn-lt"/>
                          <a:ea typeface="+mn-ea"/>
                          <a:cs typeface="+mn-cs"/>
                        </a:rPr>
                        <a:t>0.57 </a:t>
                      </a:r>
                      <a:endParaRPr lang="en-IN" dirty="0"/>
                    </a:p>
                  </a:txBody>
                  <a:tcPr/>
                </a:tc>
                <a:extLst>
                  <a:ext uri="{0D108BD9-81ED-4DB2-BD59-A6C34878D82A}">
                    <a16:rowId xmlns:a16="http://schemas.microsoft.com/office/drawing/2014/main" val="286097317"/>
                  </a:ext>
                </a:extLst>
              </a:tr>
              <a:tr h="289702">
                <a:tc>
                  <a:txBody>
                    <a:bodyPr/>
                    <a:lstStyle/>
                    <a:p>
                      <a:r>
                        <a:rPr lang="en-US" dirty="0"/>
                        <a:t>1</a:t>
                      </a:r>
                      <a:endParaRPr lang="en-IN" dirty="0"/>
                    </a:p>
                  </a:txBody>
                  <a:tcPr/>
                </a:tc>
                <a:tc>
                  <a:txBody>
                    <a:bodyPr/>
                    <a:lstStyle/>
                    <a:p>
                      <a:r>
                        <a:rPr lang="en-IN" sz="1800" b="0" i="0" kern="1200" dirty="0">
                          <a:solidFill>
                            <a:schemeClr val="tx1"/>
                          </a:solidFill>
                          <a:effectLst/>
                          <a:latin typeface="+mn-lt"/>
                          <a:ea typeface="+mn-ea"/>
                          <a:cs typeface="+mn-cs"/>
                        </a:rPr>
                        <a:t>0.00 </a:t>
                      </a:r>
                      <a:endParaRPr lang="en-IN" dirty="0"/>
                    </a:p>
                  </a:txBody>
                  <a:tcPr/>
                </a:tc>
                <a:tc>
                  <a:txBody>
                    <a:bodyPr/>
                    <a:lstStyle/>
                    <a:p>
                      <a:r>
                        <a:rPr lang="en-IN" sz="1800" b="0" i="0" kern="1200" dirty="0">
                          <a:solidFill>
                            <a:schemeClr val="tx1"/>
                          </a:solidFill>
                          <a:effectLst/>
                          <a:latin typeface="+mn-lt"/>
                          <a:ea typeface="+mn-ea"/>
                          <a:cs typeface="+mn-cs"/>
                        </a:rPr>
                        <a:t>0.00 </a:t>
                      </a:r>
                      <a:endParaRPr lang="en-IN" dirty="0"/>
                    </a:p>
                  </a:txBody>
                  <a:tcPr/>
                </a:tc>
                <a:tc>
                  <a:txBody>
                    <a:bodyPr/>
                    <a:lstStyle/>
                    <a:p>
                      <a:r>
                        <a:rPr lang="en-IN" sz="1800" b="0" i="0" kern="1200" dirty="0">
                          <a:solidFill>
                            <a:schemeClr val="tx1"/>
                          </a:solidFill>
                          <a:effectLst/>
                          <a:latin typeface="+mn-lt"/>
                          <a:ea typeface="+mn-ea"/>
                          <a:cs typeface="+mn-cs"/>
                        </a:rPr>
                        <a:t>0.00 </a:t>
                      </a:r>
                      <a:endParaRPr lang="en-IN" dirty="0"/>
                    </a:p>
                  </a:txBody>
                  <a:tcPr/>
                </a:tc>
                <a:extLst>
                  <a:ext uri="{0D108BD9-81ED-4DB2-BD59-A6C34878D82A}">
                    <a16:rowId xmlns:a16="http://schemas.microsoft.com/office/drawing/2014/main" val="1683714904"/>
                  </a:ext>
                </a:extLst>
              </a:tr>
              <a:tr h="289702">
                <a:tc>
                  <a:txBody>
                    <a:bodyPr/>
                    <a:lstStyle/>
                    <a:p>
                      <a:r>
                        <a:rPr lang="en-US" dirty="0"/>
                        <a:t>2</a:t>
                      </a:r>
                      <a:endParaRPr lang="en-IN" dirty="0"/>
                    </a:p>
                  </a:txBody>
                  <a:tcPr/>
                </a:tc>
                <a:tc>
                  <a:txBody>
                    <a:bodyPr/>
                    <a:lstStyle/>
                    <a:p>
                      <a:r>
                        <a:rPr lang="en-IN" sz="1800" b="0" i="0" kern="1200" dirty="0">
                          <a:solidFill>
                            <a:schemeClr val="tx1"/>
                          </a:solidFill>
                          <a:effectLst/>
                          <a:latin typeface="+mn-lt"/>
                          <a:ea typeface="+mn-ea"/>
                          <a:cs typeface="+mn-cs"/>
                        </a:rPr>
                        <a:t>0.58 </a:t>
                      </a:r>
                      <a:endParaRPr lang="en-IN" dirty="0"/>
                    </a:p>
                  </a:txBody>
                  <a:tcPr/>
                </a:tc>
                <a:tc>
                  <a:txBody>
                    <a:bodyPr/>
                    <a:lstStyle/>
                    <a:p>
                      <a:r>
                        <a:rPr lang="en-IN" sz="1800" b="0" i="0" kern="1200" dirty="0">
                          <a:solidFill>
                            <a:schemeClr val="tx1"/>
                          </a:solidFill>
                          <a:effectLst/>
                          <a:latin typeface="+mn-lt"/>
                          <a:ea typeface="+mn-ea"/>
                          <a:cs typeface="+mn-cs"/>
                        </a:rPr>
                        <a:t>0.63 </a:t>
                      </a:r>
                      <a:endParaRPr lang="en-IN" dirty="0"/>
                    </a:p>
                  </a:txBody>
                  <a:tcPr/>
                </a:tc>
                <a:tc>
                  <a:txBody>
                    <a:bodyPr/>
                    <a:lstStyle/>
                    <a:p>
                      <a:r>
                        <a:rPr lang="en-IN" sz="1800" b="0" i="0" kern="1200" dirty="0">
                          <a:solidFill>
                            <a:schemeClr val="tx1"/>
                          </a:solidFill>
                          <a:effectLst/>
                          <a:latin typeface="+mn-lt"/>
                          <a:ea typeface="+mn-ea"/>
                          <a:cs typeface="+mn-cs"/>
                        </a:rPr>
                        <a:t>0.60 </a:t>
                      </a:r>
                      <a:endParaRPr lang="en-IN" dirty="0"/>
                    </a:p>
                  </a:txBody>
                  <a:tcPr/>
                </a:tc>
                <a:extLst>
                  <a:ext uri="{0D108BD9-81ED-4DB2-BD59-A6C34878D82A}">
                    <a16:rowId xmlns:a16="http://schemas.microsoft.com/office/drawing/2014/main" val="2137512065"/>
                  </a:ext>
                </a:extLst>
              </a:tr>
            </a:tbl>
          </a:graphicData>
        </a:graphic>
      </p:graphicFrame>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Support Vector Machine</a:t>
            </a:r>
            <a:endParaRPr lang="en-IN" b="1" dirty="0"/>
          </a:p>
        </p:txBody>
      </p:sp>
      <p:sp>
        <p:nvSpPr>
          <p:cNvPr id="2" name="TextBox 1">
            <a:extLst>
              <a:ext uri="{FF2B5EF4-FFF2-40B4-BE49-F238E27FC236}">
                <a16:creationId xmlns:a16="http://schemas.microsoft.com/office/drawing/2014/main" id="{6155C6CF-B2CF-44E7-55F7-C977C7C1AFC6}"/>
              </a:ext>
            </a:extLst>
          </p:cNvPr>
          <p:cNvSpPr txBox="1"/>
          <p:nvPr/>
        </p:nvSpPr>
        <p:spPr>
          <a:xfrm>
            <a:off x="935897" y="1539709"/>
            <a:ext cx="3350968" cy="338554"/>
          </a:xfrm>
          <a:prstGeom prst="rect">
            <a:avLst/>
          </a:prstGeom>
          <a:noFill/>
        </p:spPr>
        <p:txBody>
          <a:bodyPr wrap="square" rtlCol="0">
            <a:spAutoFit/>
          </a:bodyPr>
          <a:lstStyle/>
          <a:p>
            <a:r>
              <a:rPr lang="en-US" sz="1600" dirty="0"/>
              <a:t>Confusion Matrix (Validation Data)</a:t>
            </a:r>
            <a:endParaRPr lang="en-IN" sz="1600" dirty="0"/>
          </a:p>
        </p:txBody>
      </p:sp>
      <p:sp>
        <p:nvSpPr>
          <p:cNvPr id="4" name="TextBox 3">
            <a:extLst>
              <a:ext uri="{FF2B5EF4-FFF2-40B4-BE49-F238E27FC236}">
                <a16:creationId xmlns:a16="http://schemas.microsoft.com/office/drawing/2014/main" id="{F48E1DA7-63F4-C926-1DF0-6334FEC69760}"/>
              </a:ext>
            </a:extLst>
          </p:cNvPr>
          <p:cNvSpPr txBox="1"/>
          <p:nvPr/>
        </p:nvSpPr>
        <p:spPr>
          <a:xfrm>
            <a:off x="935897" y="4245490"/>
            <a:ext cx="3350968" cy="338554"/>
          </a:xfrm>
          <a:prstGeom prst="rect">
            <a:avLst/>
          </a:prstGeom>
          <a:noFill/>
        </p:spPr>
        <p:txBody>
          <a:bodyPr wrap="square" rtlCol="0">
            <a:spAutoFit/>
          </a:bodyPr>
          <a:lstStyle/>
          <a:p>
            <a:r>
              <a:rPr lang="en-US" sz="1600" dirty="0"/>
              <a:t>Per label classification report</a:t>
            </a:r>
            <a:endParaRPr lang="en-IN" sz="1600" dirty="0"/>
          </a:p>
        </p:txBody>
      </p:sp>
      <p:pic>
        <p:nvPicPr>
          <p:cNvPr id="7" name="Picture 6">
            <a:extLst>
              <a:ext uri="{FF2B5EF4-FFF2-40B4-BE49-F238E27FC236}">
                <a16:creationId xmlns:a16="http://schemas.microsoft.com/office/drawing/2014/main" id="{A325D07D-43F8-1FC6-D1BC-6ACFCC1A2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908" y="1888095"/>
            <a:ext cx="2735247" cy="2288764"/>
          </a:xfrm>
          <a:prstGeom prst="rect">
            <a:avLst/>
          </a:prstGeom>
        </p:spPr>
      </p:pic>
      <p:sp>
        <p:nvSpPr>
          <p:cNvPr id="8" name="TextBox 7">
            <a:extLst>
              <a:ext uri="{FF2B5EF4-FFF2-40B4-BE49-F238E27FC236}">
                <a16:creationId xmlns:a16="http://schemas.microsoft.com/office/drawing/2014/main" id="{F919D683-729B-4F1E-90B9-02CB4907E28A}"/>
              </a:ext>
            </a:extLst>
          </p:cNvPr>
          <p:cNvSpPr txBox="1"/>
          <p:nvPr/>
        </p:nvSpPr>
        <p:spPr>
          <a:xfrm>
            <a:off x="9468462" y="1355043"/>
            <a:ext cx="2477731" cy="1200329"/>
          </a:xfrm>
          <a:prstGeom prst="rect">
            <a:avLst/>
          </a:prstGeom>
          <a:noFill/>
        </p:spPr>
        <p:txBody>
          <a:bodyPr wrap="square" rtlCol="0">
            <a:spAutoFit/>
          </a:bodyPr>
          <a:lstStyle/>
          <a:p>
            <a:r>
              <a:rPr lang="en-US" b="1" dirty="0"/>
              <a:t>Note</a:t>
            </a:r>
          </a:p>
          <a:p>
            <a:r>
              <a:rPr lang="en-US" dirty="0"/>
              <a:t>Label 0 = Rating 1 &amp; 2</a:t>
            </a:r>
          </a:p>
          <a:p>
            <a:r>
              <a:rPr lang="en-US" dirty="0"/>
              <a:t>Label 1 = Rating 3</a:t>
            </a:r>
          </a:p>
          <a:p>
            <a:r>
              <a:rPr lang="en-US" dirty="0"/>
              <a:t>Label 2 = Rating 4 &amp; 5</a:t>
            </a:r>
            <a:endParaRPr lang="en-IN" dirty="0"/>
          </a:p>
        </p:txBody>
      </p:sp>
    </p:spTree>
    <p:extLst>
      <p:ext uri="{BB962C8B-B14F-4D97-AF65-F5344CB8AC3E}">
        <p14:creationId xmlns:p14="http://schemas.microsoft.com/office/powerpoint/2010/main" val="202425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1 (Cont.): </a:t>
            </a:r>
            <a:endParaRPr lang="en-IN" b="1" dirty="0"/>
          </a:p>
        </p:txBody>
      </p:sp>
      <p:graphicFrame>
        <p:nvGraphicFramePr>
          <p:cNvPr id="11" name="Table 10">
            <a:extLst>
              <a:ext uri="{FF2B5EF4-FFF2-40B4-BE49-F238E27FC236}">
                <a16:creationId xmlns:a16="http://schemas.microsoft.com/office/drawing/2014/main" id="{F1B97355-BCA5-EF42-7EC7-C04F89D3D556}"/>
              </a:ext>
            </a:extLst>
          </p:cNvPr>
          <p:cNvGraphicFramePr>
            <a:graphicFrameLocks noGrp="1"/>
          </p:cNvGraphicFramePr>
          <p:nvPr>
            <p:extLst>
              <p:ext uri="{D42A27DB-BD31-4B8C-83A1-F6EECF244321}">
                <p14:modId xmlns:p14="http://schemas.microsoft.com/office/powerpoint/2010/main" val="1441031288"/>
              </p:ext>
            </p:extLst>
          </p:nvPr>
        </p:nvGraphicFramePr>
        <p:xfrm>
          <a:off x="935897" y="4761086"/>
          <a:ext cx="8036955" cy="1463040"/>
        </p:xfrm>
        <a:graphic>
          <a:graphicData uri="http://schemas.openxmlformats.org/drawingml/2006/table">
            <a:tbl>
              <a:tblPr firstRow="1" bandRow="1">
                <a:tableStyleId>{7E9639D4-E3E2-4D34-9284-5A2195B3D0D7}</a:tableStyleId>
              </a:tblPr>
              <a:tblGrid>
                <a:gridCol w="1634327">
                  <a:extLst>
                    <a:ext uri="{9D8B030D-6E8A-4147-A177-3AD203B41FA5}">
                      <a16:colId xmlns:a16="http://schemas.microsoft.com/office/drawing/2014/main" val="3342345000"/>
                    </a:ext>
                  </a:extLst>
                </a:gridCol>
                <a:gridCol w="1758230">
                  <a:extLst>
                    <a:ext uri="{9D8B030D-6E8A-4147-A177-3AD203B41FA5}">
                      <a16:colId xmlns:a16="http://schemas.microsoft.com/office/drawing/2014/main" val="362116387"/>
                    </a:ext>
                  </a:extLst>
                </a:gridCol>
                <a:gridCol w="2322199">
                  <a:extLst>
                    <a:ext uri="{9D8B030D-6E8A-4147-A177-3AD203B41FA5}">
                      <a16:colId xmlns:a16="http://schemas.microsoft.com/office/drawing/2014/main" val="3527061674"/>
                    </a:ext>
                  </a:extLst>
                </a:gridCol>
                <a:gridCol w="2322199">
                  <a:extLst>
                    <a:ext uri="{9D8B030D-6E8A-4147-A177-3AD203B41FA5}">
                      <a16:colId xmlns:a16="http://schemas.microsoft.com/office/drawing/2014/main" val="3935480841"/>
                    </a:ext>
                  </a:extLst>
                </a:gridCol>
              </a:tblGrid>
              <a:tr h="0">
                <a:tc>
                  <a:txBody>
                    <a:bodyPr/>
                    <a:lstStyle/>
                    <a:p>
                      <a:r>
                        <a:rPr lang="en-US" dirty="0"/>
                        <a:t>Label</a:t>
                      </a:r>
                      <a:endParaRPr lang="en-IN" dirty="0"/>
                    </a:p>
                  </a:txBody>
                  <a:tcPr/>
                </a:tc>
                <a:tc>
                  <a:txBody>
                    <a:bodyPr/>
                    <a:lstStyle/>
                    <a:p>
                      <a:r>
                        <a:rPr lang="en-US" dirty="0"/>
                        <a:t>Precision</a:t>
                      </a:r>
                      <a:endParaRPr lang="en-IN" dirty="0"/>
                    </a:p>
                  </a:txBody>
                  <a:tcPr/>
                </a:tc>
                <a:tc>
                  <a:txBody>
                    <a:bodyPr/>
                    <a:lstStyle/>
                    <a:p>
                      <a:r>
                        <a:rPr lang="en-US" dirty="0"/>
                        <a:t>Recall</a:t>
                      </a:r>
                      <a:endParaRPr lang="en-IN" dirty="0"/>
                    </a:p>
                  </a:txBody>
                  <a:tcPr/>
                </a:tc>
                <a:tc>
                  <a:txBody>
                    <a:bodyPr/>
                    <a:lstStyle/>
                    <a:p>
                      <a:r>
                        <a:rPr lang="en-US" dirty="0"/>
                        <a:t>F1</a:t>
                      </a:r>
                      <a:endParaRPr lang="en-IN" dirty="0"/>
                    </a:p>
                  </a:txBody>
                  <a:tcPr/>
                </a:tc>
                <a:extLst>
                  <a:ext uri="{0D108BD9-81ED-4DB2-BD59-A6C34878D82A}">
                    <a16:rowId xmlns:a16="http://schemas.microsoft.com/office/drawing/2014/main" val="799211327"/>
                  </a:ext>
                </a:extLst>
              </a:tr>
              <a:tr h="289702">
                <a:tc>
                  <a:txBody>
                    <a:bodyPr/>
                    <a:lstStyle/>
                    <a:p>
                      <a:r>
                        <a:rPr lang="en-US" dirty="0"/>
                        <a:t>0</a:t>
                      </a:r>
                      <a:endParaRPr lang="en-IN" dirty="0"/>
                    </a:p>
                  </a:txBody>
                  <a:tcPr/>
                </a:tc>
                <a:tc>
                  <a:txBody>
                    <a:bodyPr/>
                    <a:lstStyle/>
                    <a:p>
                      <a:r>
                        <a:rPr lang="en-IN" sz="1800" b="0" i="0" kern="1200" dirty="0">
                          <a:solidFill>
                            <a:schemeClr val="tx1"/>
                          </a:solidFill>
                          <a:effectLst/>
                          <a:latin typeface="+mn-lt"/>
                          <a:ea typeface="+mn-ea"/>
                          <a:cs typeface="+mn-cs"/>
                        </a:rPr>
                        <a:t>0.49  </a:t>
                      </a:r>
                      <a:endParaRPr lang="en-IN" dirty="0"/>
                    </a:p>
                  </a:txBody>
                  <a:tcPr/>
                </a:tc>
                <a:tc>
                  <a:txBody>
                    <a:bodyPr/>
                    <a:lstStyle/>
                    <a:p>
                      <a:r>
                        <a:rPr lang="en-IN" sz="1800" b="0" i="0" kern="1200" dirty="0">
                          <a:solidFill>
                            <a:schemeClr val="tx1"/>
                          </a:solidFill>
                          <a:effectLst/>
                          <a:latin typeface="+mn-lt"/>
                          <a:ea typeface="+mn-ea"/>
                          <a:cs typeface="+mn-cs"/>
                        </a:rPr>
                        <a:t>0.68 </a:t>
                      </a:r>
                      <a:endParaRPr lang="en-IN" dirty="0"/>
                    </a:p>
                  </a:txBody>
                  <a:tcPr/>
                </a:tc>
                <a:tc>
                  <a:txBody>
                    <a:bodyPr/>
                    <a:lstStyle/>
                    <a:p>
                      <a:r>
                        <a:rPr lang="en-IN" sz="1800" b="0" i="0" kern="1200" dirty="0">
                          <a:solidFill>
                            <a:schemeClr val="tx1"/>
                          </a:solidFill>
                          <a:effectLst/>
                          <a:latin typeface="+mn-lt"/>
                          <a:ea typeface="+mn-ea"/>
                          <a:cs typeface="+mn-cs"/>
                        </a:rPr>
                        <a:t>0.57 </a:t>
                      </a:r>
                      <a:endParaRPr lang="en-IN" dirty="0"/>
                    </a:p>
                  </a:txBody>
                  <a:tcPr/>
                </a:tc>
                <a:extLst>
                  <a:ext uri="{0D108BD9-81ED-4DB2-BD59-A6C34878D82A}">
                    <a16:rowId xmlns:a16="http://schemas.microsoft.com/office/drawing/2014/main" val="286097317"/>
                  </a:ext>
                </a:extLst>
              </a:tr>
              <a:tr h="289702">
                <a:tc>
                  <a:txBody>
                    <a:bodyPr/>
                    <a:lstStyle/>
                    <a:p>
                      <a:r>
                        <a:rPr lang="en-US" dirty="0"/>
                        <a:t>1</a:t>
                      </a:r>
                      <a:endParaRPr lang="en-IN" dirty="0"/>
                    </a:p>
                  </a:txBody>
                  <a:tcPr/>
                </a:tc>
                <a:tc>
                  <a:txBody>
                    <a:bodyPr/>
                    <a:lstStyle/>
                    <a:p>
                      <a:r>
                        <a:rPr lang="en-IN" sz="1800" b="0" i="0" kern="1200" dirty="0">
                          <a:solidFill>
                            <a:schemeClr val="tx1"/>
                          </a:solidFill>
                          <a:effectLst/>
                          <a:latin typeface="+mn-lt"/>
                          <a:ea typeface="+mn-ea"/>
                          <a:cs typeface="+mn-cs"/>
                        </a:rPr>
                        <a:t>0.00 </a:t>
                      </a:r>
                      <a:endParaRPr lang="en-IN" dirty="0"/>
                    </a:p>
                  </a:txBody>
                  <a:tcPr/>
                </a:tc>
                <a:tc>
                  <a:txBody>
                    <a:bodyPr/>
                    <a:lstStyle/>
                    <a:p>
                      <a:r>
                        <a:rPr lang="en-IN" sz="1800" b="0" i="0" kern="1200" dirty="0">
                          <a:solidFill>
                            <a:schemeClr val="tx1"/>
                          </a:solidFill>
                          <a:effectLst/>
                          <a:latin typeface="+mn-lt"/>
                          <a:ea typeface="+mn-ea"/>
                          <a:cs typeface="+mn-cs"/>
                        </a:rPr>
                        <a:t>0.00 </a:t>
                      </a:r>
                      <a:endParaRPr lang="en-IN" dirty="0"/>
                    </a:p>
                  </a:txBody>
                  <a:tcPr/>
                </a:tc>
                <a:tc>
                  <a:txBody>
                    <a:bodyPr/>
                    <a:lstStyle/>
                    <a:p>
                      <a:r>
                        <a:rPr lang="en-IN" sz="1800" b="0" i="0" kern="1200" dirty="0">
                          <a:solidFill>
                            <a:schemeClr val="tx1"/>
                          </a:solidFill>
                          <a:effectLst/>
                          <a:latin typeface="+mn-lt"/>
                          <a:ea typeface="+mn-ea"/>
                          <a:cs typeface="+mn-cs"/>
                        </a:rPr>
                        <a:t>0.00 </a:t>
                      </a:r>
                      <a:endParaRPr lang="en-IN" dirty="0"/>
                    </a:p>
                  </a:txBody>
                  <a:tcPr/>
                </a:tc>
                <a:extLst>
                  <a:ext uri="{0D108BD9-81ED-4DB2-BD59-A6C34878D82A}">
                    <a16:rowId xmlns:a16="http://schemas.microsoft.com/office/drawing/2014/main" val="1683714904"/>
                  </a:ext>
                </a:extLst>
              </a:tr>
              <a:tr h="289702">
                <a:tc>
                  <a:txBody>
                    <a:bodyPr/>
                    <a:lstStyle/>
                    <a:p>
                      <a:r>
                        <a:rPr lang="en-US" dirty="0"/>
                        <a:t>2</a:t>
                      </a:r>
                      <a:endParaRPr lang="en-IN" dirty="0"/>
                    </a:p>
                  </a:txBody>
                  <a:tcPr/>
                </a:tc>
                <a:tc>
                  <a:txBody>
                    <a:bodyPr/>
                    <a:lstStyle/>
                    <a:p>
                      <a:r>
                        <a:rPr lang="en-IN" sz="1800" b="0" i="0" kern="1200" dirty="0">
                          <a:solidFill>
                            <a:schemeClr val="tx1"/>
                          </a:solidFill>
                          <a:effectLst/>
                          <a:latin typeface="+mn-lt"/>
                          <a:ea typeface="+mn-ea"/>
                          <a:cs typeface="+mn-cs"/>
                        </a:rPr>
                        <a:t>0.58 </a:t>
                      </a:r>
                      <a:endParaRPr lang="en-IN" dirty="0"/>
                    </a:p>
                  </a:txBody>
                  <a:tcPr/>
                </a:tc>
                <a:tc>
                  <a:txBody>
                    <a:bodyPr/>
                    <a:lstStyle/>
                    <a:p>
                      <a:r>
                        <a:rPr lang="en-IN" sz="1800" b="0" i="0" kern="1200" dirty="0">
                          <a:solidFill>
                            <a:schemeClr val="tx1"/>
                          </a:solidFill>
                          <a:effectLst/>
                          <a:latin typeface="+mn-lt"/>
                          <a:ea typeface="+mn-ea"/>
                          <a:cs typeface="+mn-cs"/>
                        </a:rPr>
                        <a:t>0.64</a:t>
                      </a:r>
                      <a:endParaRPr lang="en-IN" dirty="0"/>
                    </a:p>
                  </a:txBody>
                  <a:tcPr/>
                </a:tc>
                <a:tc>
                  <a:txBody>
                    <a:bodyPr/>
                    <a:lstStyle/>
                    <a:p>
                      <a:r>
                        <a:rPr lang="en-IN" sz="1800" b="0" i="0" kern="1200" dirty="0">
                          <a:solidFill>
                            <a:schemeClr val="tx1"/>
                          </a:solidFill>
                          <a:effectLst/>
                          <a:latin typeface="+mn-lt"/>
                          <a:ea typeface="+mn-ea"/>
                          <a:cs typeface="+mn-cs"/>
                        </a:rPr>
                        <a:t>0.61</a:t>
                      </a:r>
                      <a:endParaRPr lang="en-IN" dirty="0"/>
                    </a:p>
                  </a:txBody>
                  <a:tcPr/>
                </a:tc>
                <a:extLst>
                  <a:ext uri="{0D108BD9-81ED-4DB2-BD59-A6C34878D82A}">
                    <a16:rowId xmlns:a16="http://schemas.microsoft.com/office/drawing/2014/main" val="2137512065"/>
                  </a:ext>
                </a:extLst>
              </a:tr>
            </a:tbl>
          </a:graphicData>
        </a:graphic>
      </p:graphicFrame>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Logistic Regression</a:t>
            </a:r>
            <a:endParaRPr lang="en-IN" b="1" dirty="0"/>
          </a:p>
        </p:txBody>
      </p:sp>
      <p:sp>
        <p:nvSpPr>
          <p:cNvPr id="2" name="TextBox 1">
            <a:extLst>
              <a:ext uri="{FF2B5EF4-FFF2-40B4-BE49-F238E27FC236}">
                <a16:creationId xmlns:a16="http://schemas.microsoft.com/office/drawing/2014/main" id="{6155C6CF-B2CF-44E7-55F7-C977C7C1AFC6}"/>
              </a:ext>
            </a:extLst>
          </p:cNvPr>
          <p:cNvSpPr txBox="1"/>
          <p:nvPr/>
        </p:nvSpPr>
        <p:spPr>
          <a:xfrm>
            <a:off x="935897" y="1539709"/>
            <a:ext cx="3350968" cy="338554"/>
          </a:xfrm>
          <a:prstGeom prst="rect">
            <a:avLst/>
          </a:prstGeom>
          <a:noFill/>
        </p:spPr>
        <p:txBody>
          <a:bodyPr wrap="square" rtlCol="0">
            <a:spAutoFit/>
          </a:bodyPr>
          <a:lstStyle/>
          <a:p>
            <a:r>
              <a:rPr lang="en-US" sz="1600" dirty="0"/>
              <a:t>Confusion Matrix (Validation Data)</a:t>
            </a:r>
            <a:endParaRPr lang="en-IN" sz="1600" dirty="0"/>
          </a:p>
        </p:txBody>
      </p:sp>
      <p:sp>
        <p:nvSpPr>
          <p:cNvPr id="4" name="TextBox 3">
            <a:extLst>
              <a:ext uri="{FF2B5EF4-FFF2-40B4-BE49-F238E27FC236}">
                <a16:creationId xmlns:a16="http://schemas.microsoft.com/office/drawing/2014/main" id="{F48E1DA7-63F4-C926-1DF0-6334FEC69760}"/>
              </a:ext>
            </a:extLst>
          </p:cNvPr>
          <p:cNvSpPr txBox="1"/>
          <p:nvPr/>
        </p:nvSpPr>
        <p:spPr>
          <a:xfrm>
            <a:off x="935897" y="4245490"/>
            <a:ext cx="3350968" cy="338554"/>
          </a:xfrm>
          <a:prstGeom prst="rect">
            <a:avLst/>
          </a:prstGeom>
          <a:noFill/>
        </p:spPr>
        <p:txBody>
          <a:bodyPr wrap="square" rtlCol="0">
            <a:spAutoFit/>
          </a:bodyPr>
          <a:lstStyle/>
          <a:p>
            <a:r>
              <a:rPr lang="en-US" sz="1600" dirty="0"/>
              <a:t>Per label classification report</a:t>
            </a:r>
            <a:endParaRPr lang="en-IN" sz="1600" dirty="0"/>
          </a:p>
        </p:txBody>
      </p:sp>
      <p:sp>
        <p:nvSpPr>
          <p:cNvPr id="8" name="TextBox 7">
            <a:extLst>
              <a:ext uri="{FF2B5EF4-FFF2-40B4-BE49-F238E27FC236}">
                <a16:creationId xmlns:a16="http://schemas.microsoft.com/office/drawing/2014/main" id="{F919D683-729B-4F1E-90B9-02CB4907E28A}"/>
              </a:ext>
            </a:extLst>
          </p:cNvPr>
          <p:cNvSpPr txBox="1"/>
          <p:nvPr/>
        </p:nvSpPr>
        <p:spPr>
          <a:xfrm>
            <a:off x="9468462" y="1355043"/>
            <a:ext cx="2477731" cy="1200329"/>
          </a:xfrm>
          <a:prstGeom prst="rect">
            <a:avLst/>
          </a:prstGeom>
          <a:noFill/>
        </p:spPr>
        <p:txBody>
          <a:bodyPr wrap="square" rtlCol="0">
            <a:spAutoFit/>
          </a:bodyPr>
          <a:lstStyle/>
          <a:p>
            <a:r>
              <a:rPr lang="en-US" b="1" dirty="0"/>
              <a:t>Note</a:t>
            </a:r>
          </a:p>
          <a:p>
            <a:r>
              <a:rPr lang="en-US" dirty="0"/>
              <a:t>Label 0 = Rating 1 &amp; 2</a:t>
            </a:r>
          </a:p>
          <a:p>
            <a:r>
              <a:rPr lang="en-US" dirty="0"/>
              <a:t>Label 1 = Rating 3</a:t>
            </a:r>
          </a:p>
          <a:p>
            <a:r>
              <a:rPr lang="en-US" dirty="0"/>
              <a:t>Label 2 = Rating 4 &amp; 5</a:t>
            </a:r>
            <a:endParaRPr lang="en-IN" dirty="0"/>
          </a:p>
        </p:txBody>
      </p:sp>
      <p:pic>
        <p:nvPicPr>
          <p:cNvPr id="5" name="Picture 4">
            <a:extLst>
              <a:ext uri="{FF2B5EF4-FFF2-40B4-BE49-F238E27FC236}">
                <a16:creationId xmlns:a16="http://schemas.microsoft.com/office/drawing/2014/main" id="{CF16B501-5761-D6A5-66F9-6D5E0B480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2575" y="1878262"/>
            <a:ext cx="2791077" cy="2244192"/>
          </a:xfrm>
          <a:prstGeom prst="rect">
            <a:avLst/>
          </a:prstGeom>
        </p:spPr>
      </p:pic>
    </p:spTree>
    <p:extLst>
      <p:ext uri="{BB962C8B-B14F-4D97-AF65-F5344CB8AC3E}">
        <p14:creationId xmlns:p14="http://schemas.microsoft.com/office/powerpoint/2010/main" val="3845980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2: </a:t>
            </a:r>
            <a:endParaRPr lang="en-IN" b="1" dirty="0"/>
          </a:p>
        </p:txBody>
      </p:sp>
      <p:sp>
        <p:nvSpPr>
          <p:cNvPr id="2" name="TextBox 1">
            <a:extLst>
              <a:ext uri="{FF2B5EF4-FFF2-40B4-BE49-F238E27FC236}">
                <a16:creationId xmlns:a16="http://schemas.microsoft.com/office/drawing/2014/main" id="{0D13CAC0-6385-5114-F5EF-AD36A9B1A3C9}"/>
              </a:ext>
            </a:extLst>
          </p:cNvPr>
          <p:cNvSpPr txBox="1"/>
          <p:nvPr/>
        </p:nvSpPr>
        <p:spPr>
          <a:xfrm>
            <a:off x="935897" y="1174339"/>
            <a:ext cx="8401050" cy="3970318"/>
          </a:xfrm>
          <a:prstGeom prst="rect">
            <a:avLst/>
          </a:prstGeom>
          <a:noFill/>
        </p:spPr>
        <p:txBody>
          <a:bodyPr wrap="square" rtlCol="0">
            <a:spAutoFit/>
          </a:bodyPr>
          <a:lstStyle/>
          <a:p>
            <a:pPr marL="342900" indent="-342900">
              <a:buFont typeface="+mj-lt"/>
              <a:buAutoNum type="arabicPeriod"/>
            </a:pPr>
            <a:r>
              <a:rPr lang="en-US" dirty="0"/>
              <a:t>Extract Trust pilot and Power reviews data – Since Jan 1 2015</a:t>
            </a:r>
          </a:p>
          <a:p>
            <a:pPr marL="800100" lvl="1" indent="-342900">
              <a:buFont typeface="Arial" panose="020B0604020202020204" pitchFamily="34" charset="0"/>
              <a:buChar char="•"/>
            </a:pPr>
            <a:r>
              <a:rPr lang="en-US" dirty="0"/>
              <a:t>Trust pilot – via API</a:t>
            </a:r>
          </a:p>
          <a:p>
            <a:pPr marL="800100" lvl="1" indent="-342900">
              <a:buFont typeface="Arial" panose="020B0604020202020204" pitchFamily="34" charset="0"/>
              <a:buChar char="•"/>
            </a:pPr>
            <a:r>
              <a:rPr lang="en-US" dirty="0"/>
              <a:t>Power Reviews – Manual since API returns incorrect results</a:t>
            </a:r>
          </a:p>
          <a:p>
            <a:pPr marL="342900" indent="-342900">
              <a:buFont typeface="+mj-lt"/>
              <a:buAutoNum type="arabicPeriod"/>
            </a:pPr>
            <a:r>
              <a:rPr lang="en-IN" dirty="0"/>
              <a:t>Data observations</a:t>
            </a:r>
          </a:p>
          <a:p>
            <a:pPr marL="800100" lvl="1" indent="-342900">
              <a:buFont typeface="Arial" panose="020B0604020202020204" pitchFamily="34" charset="0"/>
              <a:buChar char="•"/>
            </a:pPr>
            <a:r>
              <a:rPr lang="en-IN" dirty="0"/>
              <a:t>4 and 5 starts data overpowers rating 1 and 2 completely</a:t>
            </a:r>
          </a:p>
          <a:p>
            <a:pPr marL="342900" indent="-342900">
              <a:buFont typeface="+mj-lt"/>
              <a:buAutoNum type="arabicPeriod"/>
            </a:pPr>
            <a:r>
              <a:rPr lang="en-IN" b="1" dirty="0"/>
              <a:t>Data Balancing performed using more unique neutral sentiments</a:t>
            </a:r>
          </a:p>
          <a:p>
            <a:pPr marL="800100" lvl="1" indent="-342900">
              <a:buFont typeface="Arial" panose="020B0604020202020204" pitchFamily="34" charset="0"/>
              <a:buChar char="•"/>
            </a:pPr>
            <a:r>
              <a:rPr lang="en-IN" dirty="0"/>
              <a:t>Clubbed neutral (rating 3) sentiments with Trust pilot and Power reviews</a:t>
            </a:r>
          </a:p>
          <a:p>
            <a:pPr marL="800100" lvl="1" indent="-342900">
              <a:buFont typeface="Arial" panose="020B0604020202020204" pitchFamily="34" charset="0"/>
              <a:buChar char="•"/>
            </a:pPr>
            <a:r>
              <a:rPr lang="en-IN" dirty="0"/>
              <a:t>Neutral sentiments data extracted from Kaggle (References in report)</a:t>
            </a:r>
          </a:p>
          <a:p>
            <a:pPr marL="342900" indent="-342900">
              <a:buFont typeface="+mj-lt"/>
              <a:buAutoNum type="arabicPeriod"/>
            </a:pPr>
            <a:r>
              <a:rPr lang="en-IN" dirty="0"/>
              <a:t>Text Pre-processing</a:t>
            </a:r>
          </a:p>
          <a:p>
            <a:pPr marL="800100" lvl="1" indent="-342900">
              <a:buFont typeface="Arial" panose="020B0604020202020204" pitchFamily="34" charset="0"/>
              <a:buChar char="•"/>
            </a:pPr>
            <a:r>
              <a:rPr lang="en-IN" dirty="0"/>
              <a:t>Lowercasing 	 Contractions Removal	Emoji Removal</a:t>
            </a:r>
          </a:p>
          <a:p>
            <a:pPr marL="800100" lvl="1" indent="-342900">
              <a:buFont typeface="Arial" panose="020B0604020202020204" pitchFamily="34" charset="0"/>
              <a:buChar char="•"/>
            </a:pPr>
            <a:r>
              <a:rPr lang="en-IN" dirty="0"/>
              <a:t>Spl. Char Removal	 </a:t>
            </a:r>
            <a:r>
              <a:rPr lang="en-IN" b="1" dirty="0"/>
              <a:t>Duplicates Removal</a:t>
            </a:r>
            <a:r>
              <a:rPr lang="en-IN" dirty="0"/>
              <a:t>	Lemmatisation</a:t>
            </a:r>
          </a:p>
          <a:p>
            <a:pPr marL="342900" indent="-342900">
              <a:buFont typeface="+mj-lt"/>
              <a:buAutoNum type="arabicPeriod"/>
            </a:pPr>
            <a:r>
              <a:rPr lang="en-IN" dirty="0"/>
              <a:t>Model Training and predictions</a:t>
            </a:r>
          </a:p>
          <a:p>
            <a:pPr marL="342900" indent="-342900">
              <a:buFont typeface="+mj-lt"/>
              <a:buAutoNum type="arabicPeriod"/>
            </a:pPr>
            <a:r>
              <a:rPr lang="en-IN" dirty="0"/>
              <a:t>True vs Predicted sentiments</a:t>
            </a:r>
          </a:p>
          <a:p>
            <a:pPr marL="800100" lvl="1" indent="-342900">
              <a:buFont typeface="Arial" panose="020B0604020202020204" pitchFamily="34" charset="0"/>
              <a:buChar char="•"/>
            </a:pPr>
            <a:endParaRPr lang="en-IN" dirty="0"/>
          </a:p>
        </p:txBody>
      </p:sp>
      <p:pic>
        <p:nvPicPr>
          <p:cNvPr id="4" name="Picture 3">
            <a:extLst>
              <a:ext uri="{FF2B5EF4-FFF2-40B4-BE49-F238E27FC236}">
                <a16:creationId xmlns:a16="http://schemas.microsoft.com/office/drawing/2014/main" id="{9D1EC0B3-4E16-B31A-65FE-EB1DCA684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9936" y="818540"/>
            <a:ext cx="3765755" cy="2089661"/>
          </a:xfrm>
          <a:prstGeom prst="rect">
            <a:avLst/>
          </a:prstGeom>
        </p:spPr>
      </p:pic>
      <p:pic>
        <p:nvPicPr>
          <p:cNvPr id="7" name="Picture 6">
            <a:extLst>
              <a:ext uri="{FF2B5EF4-FFF2-40B4-BE49-F238E27FC236}">
                <a16:creationId xmlns:a16="http://schemas.microsoft.com/office/drawing/2014/main" id="{22C94569-FA0C-CBDA-252E-37966940B4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9936" y="3519597"/>
            <a:ext cx="3765755" cy="2596067"/>
          </a:xfrm>
          <a:prstGeom prst="rect">
            <a:avLst/>
          </a:prstGeom>
        </p:spPr>
      </p:pic>
    </p:spTree>
    <p:extLst>
      <p:ext uri="{BB962C8B-B14F-4D97-AF65-F5344CB8AC3E}">
        <p14:creationId xmlns:p14="http://schemas.microsoft.com/office/powerpoint/2010/main" val="138137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2 (Cont.): </a:t>
            </a:r>
            <a:endParaRPr lang="en-IN" b="1" dirty="0"/>
          </a:p>
        </p:txBody>
      </p:sp>
      <p:graphicFrame>
        <p:nvGraphicFramePr>
          <p:cNvPr id="11" name="Table 10">
            <a:extLst>
              <a:ext uri="{FF2B5EF4-FFF2-40B4-BE49-F238E27FC236}">
                <a16:creationId xmlns:a16="http://schemas.microsoft.com/office/drawing/2014/main" id="{F1B97355-BCA5-EF42-7EC7-C04F89D3D556}"/>
              </a:ext>
            </a:extLst>
          </p:cNvPr>
          <p:cNvGraphicFramePr>
            <a:graphicFrameLocks noGrp="1"/>
          </p:cNvGraphicFramePr>
          <p:nvPr>
            <p:extLst>
              <p:ext uri="{D42A27DB-BD31-4B8C-83A1-F6EECF244321}">
                <p14:modId xmlns:p14="http://schemas.microsoft.com/office/powerpoint/2010/main" val="3823804831"/>
              </p:ext>
            </p:extLst>
          </p:nvPr>
        </p:nvGraphicFramePr>
        <p:xfrm>
          <a:off x="935897" y="1706880"/>
          <a:ext cx="3002116" cy="2219960"/>
        </p:xfrm>
        <a:graphic>
          <a:graphicData uri="http://schemas.openxmlformats.org/drawingml/2006/table">
            <a:tbl>
              <a:tblPr firstRow="1" bandRow="1">
                <a:tableStyleId>{7E9639D4-E3E2-4D34-9284-5A2195B3D0D7}</a:tableStyleId>
              </a:tblPr>
              <a:tblGrid>
                <a:gridCol w="947174">
                  <a:extLst>
                    <a:ext uri="{9D8B030D-6E8A-4147-A177-3AD203B41FA5}">
                      <a16:colId xmlns:a16="http://schemas.microsoft.com/office/drawing/2014/main" val="3342345000"/>
                    </a:ext>
                  </a:extLst>
                </a:gridCol>
                <a:gridCol w="2054942">
                  <a:extLst>
                    <a:ext uri="{9D8B030D-6E8A-4147-A177-3AD203B41FA5}">
                      <a16:colId xmlns:a16="http://schemas.microsoft.com/office/drawing/2014/main" val="362116387"/>
                    </a:ext>
                  </a:extLst>
                </a:gridCol>
              </a:tblGrid>
              <a:tr h="0">
                <a:tc>
                  <a:txBody>
                    <a:bodyPr/>
                    <a:lstStyle/>
                    <a:p>
                      <a:r>
                        <a:rPr lang="en-US" dirty="0"/>
                        <a:t>Rating</a:t>
                      </a:r>
                      <a:endParaRPr lang="en-IN" dirty="0"/>
                    </a:p>
                  </a:txBody>
                  <a:tcPr/>
                </a:tc>
                <a:tc>
                  <a:txBody>
                    <a:bodyPr/>
                    <a:lstStyle/>
                    <a:p>
                      <a:r>
                        <a:rPr lang="en-US" dirty="0"/>
                        <a:t>No. of reviews</a:t>
                      </a:r>
                      <a:endParaRPr lang="en-IN" dirty="0"/>
                    </a:p>
                  </a:txBody>
                  <a:tcPr/>
                </a:tc>
                <a:extLst>
                  <a:ext uri="{0D108BD9-81ED-4DB2-BD59-A6C34878D82A}">
                    <a16:rowId xmlns:a16="http://schemas.microsoft.com/office/drawing/2014/main" val="799211327"/>
                  </a:ext>
                </a:extLst>
              </a:tr>
              <a:tr h="370840">
                <a:tc>
                  <a:txBody>
                    <a:bodyPr/>
                    <a:lstStyle/>
                    <a:p>
                      <a:r>
                        <a:rPr lang="en-US" dirty="0"/>
                        <a:t>1</a:t>
                      </a:r>
                      <a:endParaRPr lang="en-IN" dirty="0"/>
                    </a:p>
                  </a:txBody>
                  <a:tcPr/>
                </a:tc>
                <a:tc>
                  <a:txBody>
                    <a:bodyPr/>
                    <a:lstStyle/>
                    <a:p>
                      <a:r>
                        <a:rPr lang="en-US" dirty="0"/>
                        <a:t>3607</a:t>
                      </a:r>
                      <a:endParaRPr lang="en-IN" dirty="0"/>
                    </a:p>
                  </a:txBody>
                  <a:tcPr/>
                </a:tc>
                <a:extLst>
                  <a:ext uri="{0D108BD9-81ED-4DB2-BD59-A6C34878D82A}">
                    <a16:rowId xmlns:a16="http://schemas.microsoft.com/office/drawing/2014/main" val="286097317"/>
                  </a:ext>
                </a:extLst>
              </a:tr>
              <a:tr h="370840">
                <a:tc>
                  <a:txBody>
                    <a:bodyPr/>
                    <a:lstStyle/>
                    <a:p>
                      <a:r>
                        <a:rPr lang="en-US" dirty="0"/>
                        <a:t>2</a:t>
                      </a:r>
                      <a:endParaRPr lang="en-IN" dirty="0"/>
                    </a:p>
                  </a:txBody>
                  <a:tcPr/>
                </a:tc>
                <a:tc>
                  <a:txBody>
                    <a:bodyPr/>
                    <a:lstStyle/>
                    <a:p>
                      <a:r>
                        <a:rPr lang="en-US" dirty="0"/>
                        <a:t>3413</a:t>
                      </a:r>
                      <a:endParaRPr lang="en-IN" dirty="0"/>
                    </a:p>
                  </a:txBody>
                  <a:tcPr/>
                </a:tc>
                <a:extLst>
                  <a:ext uri="{0D108BD9-81ED-4DB2-BD59-A6C34878D82A}">
                    <a16:rowId xmlns:a16="http://schemas.microsoft.com/office/drawing/2014/main" val="1683714904"/>
                  </a:ext>
                </a:extLst>
              </a:tr>
              <a:tr h="370840">
                <a:tc>
                  <a:txBody>
                    <a:bodyPr/>
                    <a:lstStyle/>
                    <a:p>
                      <a:r>
                        <a:rPr lang="en-US" dirty="0"/>
                        <a:t>3</a:t>
                      </a:r>
                      <a:endParaRPr lang="en-IN" dirty="0"/>
                    </a:p>
                  </a:txBody>
                  <a:tcPr/>
                </a:tc>
                <a:tc>
                  <a:txBody>
                    <a:bodyPr/>
                    <a:lstStyle/>
                    <a:p>
                      <a:r>
                        <a:rPr lang="en-US" dirty="0"/>
                        <a:t>7131</a:t>
                      </a:r>
                      <a:endParaRPr lang="en-IN" dirty="0"/>
                    </a:p>
                  </a:txBody>
                  <a:tcPr/>
                </a:tc>
                <a:extLst>
                  <a:ext uri="{0D108BD9-81ED-4DB2-BD59-A6C34878D82A}">
                    <a16:rowId xmlns:a16="http://schemas.microsoft.com/office/drawing/2014/main" val="2245065735"/>
                  </a:ext>
                </a:extLst>
              </a:tr>
              <a:tr h="370840">
                <a:tc>
                  <a:txBody>
                    <a:bodyPr/>
                    <a:lstStyle/>
                    <a:p>
                      <a:r>
                        <a:rPr lang="en-US" dirty="0"/>
                        <a:t>4</a:t>
                      </a:r>
                      <a:endParaRPr lang="en-IN" dirty="0"/>
                    </a:p>
                  </a:txBody>
                  <a:tcPr/>
                </a:tc>
                <a:tc>
                  <a:txBody>
                    <a:bodyPr/>
                    <a:lstStyle/>
                    <a:p>
                      <a:r>
                        <a:rPr lang="en-US" dirty="0"/>
                        <a:t>3628</a:t>
                      </a:r>
                      <a:endParaRPr lang="en-IN" dirty="0"/>
                    </a:p>
                  </a:txBody>
                  <a:tcPr/>
                </a:tc>
                <a:extLst>
                  <a:ext uri="{0D108BD9-81ED-4DB2-BD59-A6C34878D82A}">
                    <a16:rowId xmlns:a16="http://schemas.microsoft.com/office/drawing/2014/main" val="853100253"/>
                  </a:ext>
                </a:extLst>
              </a:tr>
              <a:tr h="370840">
                <a:tc>
                  <a:txBody>
                    <a:bodyPr/>
                    <a:lstStyle/>
                    <a:p>
                      <a:r>
                        <a:rPr lang="en-US" dirty="0"/>
                        <a:t>5</a:t>
                      </a:r>
                      <a:endParaRPr lang="en-IN" dirty="0"/>
                    </a:p>
                  </a:txBody>
                  <a:tcPr/>
                </a:tc>
                <a:tc>
                  <a:txBody>
                    <a:bodyPr/>
                    <a:lstStyle/>
                    <a:p>
                      <a:r>
                        <a:rPr lang="en-US" dirty="0"/>
                        <a:t>3599</a:t>
                      </a:r>
                      <a:endParaRPr lang="en-IN" dirty="0"/>
                    </a:p>
                  </a:txBody>
                  <a:tcPr/>
                </a:tc>
                <a:extLst>
                  <a:ext uri="{0D108BD9-81ED-4DB2-BD59-A6C34878D82A}">
                    <a16:rowId xmlns:a16="http://schemas.microsoft.com/office/drawing/2014/main" val="3220238710"/>
                  </a:ext>
                </a:extLst>
              </a:tr>
            </a:tbl>
          </a:graphicData>
        </a:graphic>
      </p:graphicFrame>
      <p:sp>
        <p:nvSpPr>
          <p:cNvPr id="12" name="TextBox 11">
            <a:extLst>
              <a:ext uri="{FF2B5EF4-FFF2-40B4-BE49-F238E27FC236}">
                <a16:creationId xmlns:a16="http://schemas.microsoft.com/office/drawing/2014/main" id="{499A12B6-F8C0-F19C-A899-3326D2A327C0}"/>
              </a:ext>
            </a:extLst>
          </p:cNvPr>
          <p:cNvSpPr txBox="1"/>
          <p:nvPr/>
        </p:nvSpPr>
        <p:spPr>
          <a:xfrm>
            <a:off x="4814722" y="1170377"/>
            <a:ext cx="3350968" cy="369332"/>
          </a:xfrm>
          <a:prstGeom prst="rect">
            <a:avLst/>
          </a:prstGeom>
          <a:noFill/>
        </p:spPr>
        <p:txBody>
          <a:bodyPr wrap="square" rtlCol="0">
            <a:spAutoFit/>
          </a:bodyPr>
          <a:lstStyle/>
          <a:p>
            <a:r>
              <a:rPr lang="en-US" b="1" dirty="0"/>
              <a:t>Train/Validation Split: 80/20</a:t>
            </a:r>
            <a:endParaRPr lang="en-IN" b="1" dirty="0"/>
          </a:p>
        </p:txBody>
      </p:sp>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Total Reviews: 21,378</a:t>
            </a:r>
            <a:endParaRPr lang="en-IN" b="1" dirty="0"/>
          </a:p>
        </p:txBody>
      </p:sp>
      <p:graphicFrame>
        <p:nvGraphicFramePr>
          <p:cNvPr id="15" name="Table 14">
            <a:extLst>
              <a:ext uri="{FF2B5EF4-FFF2-40B4-BE49-F238E27FC236}">
                <a16:creationId xmlns:a16="http://schemas.microsoft.com/office/drawing/2014/main" id="{5DA4EC88-C676-18CC-9892-0C2A25C3D2F2}"/>
              </a:ext>
            </a:extLst>
          </p:cNvPr>
          <p:cNvGraphicFramePr>
            <a:graphicFrameLocks noGrp="1"/>
          </p:cNvGraphicFramePr>
          <p:nvPr>
            <p:extLst>
              <p:ext uri="{D42A27DB-BD31-4B8C-83A1-F6EECF244321}">
                <p14:modId xmlns:p14="http://schemas.microsoft.com/office/powerpoint/2010/main" val="4205561035"/>
              </p:ext>
            </p:extLst>
          </p:nvPr>
        </p:nvGraphicFramePr>
        <p:xfrm>
          <a:off x="4814721" y="1955800"/>
          <a:ext cx="3759007" cy="1478280"/>
        </p:xfrm>
        <a:graphic>
          <a:graphicData uri="http://schemas.openxmlformats.org/drawingml/2006/table">
            <a:tbl>
              <a:tblPr firstRow="1" bandRow="1">
                <a:tableStyleId>{7E9639D4-E3E2-4D34-9284-5A2195B3D0D7}</a:tableStyleId>
              </a:tblPr>
              <a:tblGrid>
                <a:gridCol w="1841718">
                  <a:extLst>
                    <a:ext uri="{9D8B030D-6E8A-4147-A177-3AD203B41FA5}">
                      <a16:colId xmlns:a16="http://schemas.microsoft.com/office/drawing/2014/main" val="3342345000"/>
                    </a:ext>
                  </a:extLst>
                </a:gridCol>
                <a:gridCol w="1917289">
                  <a:extLst>
                    <a:ext uri="{9D8B030D-6E8A-4147-A177-3AD203B41FA5}">
                      <a16:colId xmlns:a16="http://schemas.microsoft.com/office/drawing/2014/main" val="362116387"/>
                    </a:ext>
                  </a:extLst>
                </a:gridCol>
              </a:tblGrid>
              <a:tr h="0">
                <a:tc>
                  <a:txBody>
                    <a:bodyPr/>
                    <a:lstStyle/>
                    <a:p>
                      <a:r>
                        <a:rPr lang="en-US" dirty="0"/>
                        <a:t>Sentiment Label</a:t>
                      </a:r>
                      <a:endParaRPr lang="en-IN" dirty="0"/>
                    </a:p>
                  </a:txBody>
                  <a:tcPr/>
                </a:tc>
                <a:tc>
                  <a:txBody>
                    <a:bodyPr/>
                    <a:lstStyle/>
                    <a:p>
                      <a:r>
                        <a:rPr lang="en-US" dirty="0"/>
                        <a:t>No. of reviews</a:t>
                      </a:r>
                      <a:endParaRPr lang="en-IN" dirty="0"/>
                    </a:p>
                  </a:txBody>
                  <a:tcPr/>
                </a:tc>
                <a:extLst>
                  <a:ext uri="{0D108BD9-81ED-4DB2-BD59-A6C34878D82A}">
                    <a16:rowId xmlns:a16="http://schemas.microsoft.com/office/drawing/2014/main" val="799211327"/>
                  </a:ext>
                </a:extLst>
              </a:tr>
              <a:tr h="370840">
                <a:tc>
                  <a:txBody>
                    <a:bodyPr/>
                    <a:lstStyle/>
                    <a:p>
                      <a:r>
                        <a:rPr lang="en-US" dirty="0"/>
                        <a:t>0</a:t>
                      </a:r>
                      <a:endParaRPr lang="en-IN" dirty="0"/>
                    </a:p>
                  </a:txBody>
                  <a:tcPr/>
                </a:tc>
                <a:tc>
                  <a:txBody>
                    <a:bodyPr/>
                    <a:lstStyle/>
                    <a:p>
                      <a:r>
                        <a:rPr lang="en-US" dirty="0"/>
                        <a:t>5616</a:t>
                      </a:r>
                      <a:endParaRPr lang="en-IN" dirty="0"/>
                    </a:p>
                  </a:txBody>
                  <a:tcPr/>
                </a:tc>
                <a:extLst>
                  <a:ext uri="{0D108BD9-81ED-4DB2-BD59-A6C34878D82A}">
                    <a16:rowId xmlns:a16="http://schemas.microsoft.com/office/drawing/2014/main" val="286097317"/>
                  </a:ext>
                </a:extLst>
              </a:tr>
              <a:tr h="370840">
                <a:tc>
                  <a:txBody>
                    <a:bodyPr/>
                    <a:lstStyle/>
                    <a:p>
                      <a:r>
                        <a:rPr lang="en-US" dirty="0"/>
                        <a:t>1</a:t>
                      </a:r>
                      <a:endParaRPr lang="en-IN" dirty="0"/>
                    </a:p>
                  </a:txBody>
                  <a:tcPr/>
                </a:tc>
                <a:tc>
                  <a:txBody>
                    <a:bodyPr/>
                    <a:lstStyle/>
                    <a:p>
                      <a:r>
                        <a:rPr lang="en-US" dirty="0"/>
                        <a:t>5705</a:t>
                      </a:r>
                      <a:endParaRPr lang="en-IN" dirty="0"/>
                    </a:p>
                  </a:txBody>
                  <a:tcPr/>
                </a:tc>
                <a:extLst>
                  <a:ext uri="{0D108BD9-81ED-4DB2-BD59-A6C34878D82A}">
                    <a16:rowId xmlns:a16="http://schemas.microsoft.com/office/drawing/2014/main" val="1683714904"/>
                  </a:ext>
                </a:extLst>
              </a:tr>
              <a:tr h="370840">
                <a:tc>
                  <a:txBody>
                    <a:bodyPr/>
                    <a:lstStyle/>
                    <a:p>
                      <a:r>
                        <a:rPr lang="en-US" dirty="0"/>
                        <a:t>2</a:t>
                      </a:r>
                      <a:endParaRPr lang="en-IN" dirty="0"/>
                    </a:p>
                  </a:txBody>
                  <a:tcPr/>
                </a:tc>
                <a:tc>
                  <a:txBody>
                    <a:bodyPr/>
                    <a:lstStyle/>
                    <a:p>
                      <a:r>
                        <a:rPr lang="en-US" dirty="0"/>
                        <a:t>5781</a:t>
                      </a:r>
                      <a:endParaRPr lang="en-IN" dirty="0"/>
                    </a:p>
                  </a:txBody>
                  <a:tcPr/>
                </a:tc>
                <a:extLst>
                  <a:ext uri="{0D108BD9-81ED-4DB2-BD59-A6C34878D82A}">
                    <a16:rowId xmlns:a16="http://schemas.microsoft.com/office/drawing/2014/main" val="2245065735"/>
                  </a:ext>
                </a:extLst>
              </a:tr>
            </a:tbl>
          </a:graphicData>
        </a:graphic>
      </p:graphicFrame>
      <p:sp>
        <p:nvSpPr>
          <p:cNvPr id="16" name="TextBox 15">
            <a:extLst>
              <a:ext uri="{FF2B5EF4-FFF2-40B4-BE49-F238E27FC236}">
                <a16:creationId xmlns:a16="http://schemas.microsoft.com/office/drawing/2014/main" id="{24DB25CE-F883-0F77-9D3D-00BBC3CB1EB9}"/>
              </a:ext>
            </a:extLst>
          </p:cNvPr>
          <p:cNvSpPr txBox="1"/>
          <p:nvPr/>
        </p:nvSpPr>
        <p:spPr>
          <a:xfrm>
            <a:off x="4814721" y="1499517"/>
            <a:ext cx="3350968" cy="338554"/>
          </a:xfrm>
          <a:prstGeom prst="rect">
            <a:avLst/>
          </a:prstGeom>
          <a:noFill/>
        </p:spPr>
        <p:txBody>
          <a:bodyPr wrap="square" rtlCol="0">
            <a:spAutoFit/>
          </a:bodyPr>
          <a:lstStyle/>
          <a:p>
            <a:r>
              <a:rPr lang="en-US" sz="1600" dirty="0"/>
              <a:t>Train Data Distribution</a:t>
            </a:r>
            <a:endParaRPr lang="en-IN" sz="1600" dirty="0"/>
          </a:p>
        </p:txBody>
      </p:sp>
      <p:sp>
        <p:nvSpPr>
          <p:cNvPr id="17" name="TextBox 16">
            <a:extLst>
              <a:ext uri="{FF2B5EF4-FFF2-40B4-BE49-F238E27FC236}">
                <a16:creationId xmlns:a16="http://schemas.microsoft.com/office/drawing/2014/main" id="{47C392D2-6882-472D-ED9D-3F19722831DC}"/>
              </a:ext>
            </a:extLst>
          </p:cNvPr>
          <p:cNvSpPr txBox="1"/>
          <p:nvPr/>
        </p:nvSpPr>
        <p:spPr>
          <a:xfrm>
            <a:off x="4814721" y="3680894"/>
            <a:ext cx="3350968" cy="338554"/>
          </a:xfrm>
          <a:prstGeom prst="rect">
            <a:avLst/>
          </a:prstGeom>
          <a:noFill/>
        </p:spPr>
        <p:txBody>
          <a:bodyPr wrap="square" rtlCol="0">
            <a:spAutoFit/>
          </a:bodyPr>
          <a:lstStyle/>
          <a:p>
            <a:r>
              <a:rPr lang="en-US" sz="1600" dirty="0"/>
              <a:t>Validation Data Distribution</a:t>
            </a:r>
            <a:endParaRPr lang="en-IN" sz="1600" dirty="0"/>
          </a:p>
        </p:txBody>
      </p:sp>
      <p:graphicFrame>
        <p:nvGraphicFramePr>
          <p:cNvPr id="18" name="Table 17">
            <a:extLst>
              <a:ext uri="{FF2B5EF4-FFF2-40B4-BE49-F238E27FC236}">
                <a16:creationId xmlns:a16="http://schemas.microsoft.com/office/drawing/2014/main" id="{526A9DAF-A7AC-B1FE-CB2B-AE11C7987BD4}"/>
              </a:ext>
            </a:extLst>
          </p:cNvPr>
          <p:cNvGraphicFramePr>
            <a:graphicFrameLocks noGrp="1"/>
          </p:cNvGraphicFramePr>
          <p:nvPr>
            <p:extLst>
              <p:ext uri="{D42A27DB-BD31-4B8C-83A1-F6EECF244321}">
                <p14:modId xmlns:p14="http://schemas.microsoft.com/office/powerpoint/2010/main" val="3364044456"/>
              </p:ext>
            </p:extLst>
          </p:nvPr>
        </p:nvGraphicFramePr>
        <p:xfrm>
          <a:off x="4814721" y="4117095"/>
          <a:ext cx="3759007" cy="1478280"/>
        </p:xfrm>
        <a:graphic>
          <a:graphicData uri="http://schemas.openxmlformats.org/drawingml/2006/table">
            <a:tbl>
              <a:tblPr firstRow="1" bandRow="1">
                <a:tableStyleId>{7E9639D4-E3E2-4D34-9284-5A2195B3D0D7}</a:tableStyleId>
              </a:tblPr>
              <a:tblGrid>
                <a:gridCol w="1841718">
                  <a:extLst>
                    <a:ext uri="{9D8B030D-6E8A-4147-A177-3AD203B41FA5}">
                      <a16:colId xmlns:a16="http://schemas.microsoft.com/office/drawing/2014/main" val="3342345000"/>
                    </a:ext>
                  </a:extLst>
                </a:gridCol>
                <a:gridCol w="1917289">
                  <a:extLst>
                    <a:ext uri="{9D8B030D-6E8A-4147-A177-3AD203B41FA5}">
                      <a16:colId xmlns:a16="http://schemas.microsoft.com/office/drawing/2014/main" val="362116387"/>
                    </a:ext>
                  </a:extLst>
                </a:gridCol>
              </a:tblGrid>
              <a:tr h="0">
                <a:tc>
                  <a:txBody>
                    <a:bodyPr/>
                    <a:lstStyle/>
                    <a:p>
                      <a:r>
                        <a:rPr lang="en-US" dirty="0"/>
                        <a:t>Sentiment Label</a:t>
                      </a:r>
                      <a:endParaRPr lang="en-IN" dirty="0"/>
                    </a:p>
                  </a:txBody>
                  <a:tcPr/>
                </a:tc>
                <a:tc>
                  <a:txBody>
                    <a:bodyPr/>
                    <a:lstStyle/>
                    <a:p>
                      <a:r>
                        <a:rPr lang="en-US" dirty="0"/>
                        <a:t>No. of reviews</a:t>
                      </a:r>
                      <a:endParaRPr lang="en-IN" dirty="0"/>
                    </a:p>
                  </a:txBody>
                  <a:tcPr/>
                </a:tc>
                <a:extLst>
                  <a:ext uri="{0D108BD9-81ED-4DB2-BD59-A6C34878D82A}">
                    <a16:rowId xmlns:a16="http://schemas.microsoft.com/office/drawing/2014/main" val="799211327"/>
                  </a:ext>
                </a:extLst>
              </a:tr>
              <a:tr h="370840">
                <a:tc>
                  <a:txBody>
                    <a:bodyPr/>
                    <a:lstStyle/>
                    <a:p>
                      <a:r>
                        <a:rPr lang="en-US" dirty="0"/>
                        <a:t>0</a:t>
                      </a:r>
                      <a:endParaRPr lang="en-IN" dirty="0"/>
                    </a:p>
                  </a:txBody>
                  <a:tcPr/>
                </a:tc>
                <a:tc>
                  <a:txBody>
                    <a:bodyPr/>
                    <a:lstStyle/>
                    <a:p>
                      <a:r>
                        <a:rPr lang="en-US" dirty="0"/>
                        <a:t>1404</a:t>
                      </a:r>
                      <a:endParaRPr lang="en-IN" dirty="0"/>
                    </a:p>
                  </a:txBody>
                  <a:tcPr/>
                </a:tc>
                <a:extLst>
                  <a:ext uri="{0D108BD9-81ED-4DB2-BD59-A6C34878D82A}">
                    <a16:rowId xmlns:a16="http://schemas.microsoft.com/office/drawing/2014/main" val="286097317"/>
                  </a:ext>
                </a:extLst>
              </a:tr>
              <a:tr h="370840">
                <a:tc>
                  <a:txBody>
                    <a:bodyPr/>
                    <a:lstStyle/>
                    <a:p>
                      <a:r>
                        <a:rPr lang="en-US" dirty="0"/>
                        <a:t>1</a:t>
                      </a:r>
                      <a:endParaRPr lang="en-IN" dirty="0"/>
                    </a:p>
                  </a:txBody>
                  <a:tcPr/>
                </a:tc>
                <a:tc>
                  <a:txBody>
                    <a:bodyPr/>
                    <a:lstStyle/>
                    <a:p>
                      <a:r>
                        <a:rPr lang="en-US" dirty="0"/>
                        <a:t>1426</a:t>
                      </a:r>
                      <a:endParaRPr lang="en-IN" dirty="0"/>
                    </a:p>
                  </a:txBody>
                  <a:tcPr/>
                </a:tc>
                <a:extLst>
                  <a:ext uri="{0D108BD9-81ED-4DB2-BD59-A6C34878D82A}">
                    <a16:rowId xmlns:a16="http://schemas.microsoft.com/office/drawing/2014/main" val="1683714904"/>
                  </a:ext>
                </a:extLst>
              </a:tr>
              <a:tr h="370840">
                <a:tc>
                  <a:txBody>
                    <a:bodyPr/>
                    <a:lstStyle/>
                    <a:p>
                      <a:r>
                        <a:rPr lang="en-US" dirty="0"/>
                        <a:t>2</a:t>
                      </a:r>
                      <a:endParaRPr lang="en-IN" dirty="0"/>
                    </a:p>
                  </a:txBody>
                  <a:tcPr/>
                </a:tc>
                <a:tc>
                  <a:txBody>
                    <a:bodyPr/>
                    <a:lstStyle/>
                    <a:p>
                      <a:r>
                        <a:rPr lang="en-US" dirty="0"/>
                        <a:t>1446</a:t>
                      </a:r>
                      <a:endParaRPr lang="en-IN" dirty="0"/>
                    </a:p>
                  </a:txBody>
                  <a:tcPr/>
                </a:tc>
                <a:extLst>
                  <a:ext uri="{0D108BD9-81ED-4DB2-BD59-A6C34878D82A}">
                    <a16:rowId xmlns:a16="http://schemas.microsoft.com/office/drawing/2014/main" val="2245065735"/>
                  </a:ext>
                </a:extLst>
              </a:tr>
            </a:tbl>
          </a:graphicData>
        </a:graphic>
      </p:graphicFrame>
      <p:sp>
        <p:nvSpPr>
          <p:cNvPr id="19" name="TextBox 18">
            <a:extLst>
              <a:ext uri="{FF2B5EF4-FFF2-40B4-BE49-F238E27FC236}">
                <a16:creationId xmlns:a16="http://schemas.microsoft.com/office/drawing/2014/main" id="{E566BC55-256D-CA38-4B2D-A20845077828}"/>
              </a:ext>
            </a:extLst>
          </p:cNvPr>
          <p:cNvSpPr txBox="1"/>
          <p:nvPr/>
        </p:nvSpPr>
        <p:spPr>
          <a:xfrm>
            <a:off x="9438965" y="1130185"/>
            <a:ext cx="2477731" cy="1200329"/>
          </a:xfrm>
          <a:prstGeom prst="rect">
            <a:avLst/>
          </a:prstGeom>
          <a:noFill/>
        </p:spPr>
        <p:txBody>
          <a:bodyPr wrap="square" rtlCol="0">
            <a:spAutoFit/>
          </a:bodyPr>
          <a:lstStyle/>
          <a:p>
            <a:r>
              <a:rPr lang="en-US" b="1" dirty="0"/>
              <a:t>Note</a:t>
            </a:r>
          </a:p>
          <a:p>
            <a:r>
              <a:rPr lang="en-US" dirty="0"/>
              <a:t>Label 0 = Rating 1 &amp; 2</a:t>
            </a:r>
          </a:p>
          <a:p>
            <a:r>
              <a:rPr lang="en-US" dirty="0"/>
              <a:t>Label 1 = Rating 3</a:t>
            </a:r>
          </a:p>
          <a:p>
            <a:r>
              <a:rPr lang="en-US" dirty="0"/>
              <a:t>Label 2 = Rating 4 &amp; 5</a:t>
            </a:r>
            <a:endParaRPr lang="en-IN" dirty="0"/>
          </a:p>
        </p:txBody>
      </p:sp>
    </p:spTree>
    <p:extLst>
      <p:ext uri="{BB962C8B-B14F-4D97-AF65-F5344CB8AC3E}">
        <p14:creationId xmlns:p14="http://schemas.microsoft.com/office/powerpoint/2010/main" val="3308264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2 (Cont.): </a:t>
            </a:r>
            <a:endParaRPr lang="en-IN" b="1" dirty="0"/>
          </a:p>
        </p:txBody>
      </p:sp>
      <p:graphicFrame>
        <p:nvGraphicFramePr>
          <p:cNvPr id="11" name="Table 10">
            <a:extLst>
              <a:ext uri="{FF2B5EF4-FFF2-40B4-BE49-F238E27FC236}">
                <a16:creationId xmlns:a16="http://schemas.microsoft.com/office/drawing/2014/main" id="{F1B97355-BCA5-EF42-7EC7-C04F89D3D556}"/>
              </a:ext>
            </a:extLst>
          </p:cNvPr>
          <p:cNvGraphicFramePr>
            <a:graphicFrameLocks noGrp="1"/>
          </p:cNvGraphicFramePr>
          <p:nvPr>
            <p:extLst>
              <p:ext uri="{D42A27DB-BD31-4B8C-83A1-F6EECF244321}">
                <p14:modId xmlns:p14="http://schemas.microsoft.com/office/powerpoint/2010/main" val="861980205"/>
              </p:ext>
            </p:extLst>
          </p:nvPr>
        </p:nvGraphicFramePr>
        <p:xfrm>
          <a:off x="935896" y="2084293"/>
          <a:ext cx="6772593" cy="2194560"/>
        </p:xfrm>
        <a:graphic>
          <a:graphicData uri="http://schemas.openxmlformats.org/drawingml/2006/table">
            <a:tbl>
              <a:tblPr firstRow="1" bandRow="1">
                <a:tableStyleId>{7E9639D4-E3E2-4D34-9284-5A2195B3D0D7}</a:tableStyleId>
              </a:tblPr>
              <a:tblGrid>
                <a:gridCol w="1936851">
                  <a:extLst>
                    <a:ext uri="{9D8B030D-6E8A-4147-A177-3AD203B41FA5}">
                      <a16:colId xmlns:a16="http://schemas.microsoft.com/office/drawing/2014/main" val="3342345000"/>
                    </a:ext>
                  </a:extLst>
                </a:gridCol>
                <a:gridCol w="2083689">
                  <a:extLst>
                    <a:ext uri="{9D8B030D-6E8A-4147-A177-3AD203B41FA5}">
                      <a16:colId xmlns:a16="http://schemas.microsoft.com/office/drawing/2014/main" val="362116387"/>
                    </a:ext>
                  </a:extLst>
                </a:gridCol>
                <a:gridCol w="2752053">
                  <a:extLst>
                    <a:ext uri="{9D8B030D-6E8A-4147-A177-3AD203B41FA5}">
                      <a16:colId xmlns:a16="http://schemas.microsoft.com/office/drawing/2014/main" val="3527061674"/>
                    </a:ext>
                  </a:extLst>
                </a:gridCol>
              </a:tblGrid>
              <a:tr h="285734">
                <a:tc>
                  <a:txBody>
                    <a:bodyPr/>
                    <a:lstStyle/>
                    <a:p>
                      <a:r>
                        <a:rPr lang="en-US" dirty="0"/>
                        <a:t>Model</a:t>
                      </a:r>
                      <a:endParaRPr lang="en-IN" dirty="0"/>
                    </a:p>
                  </a:txBody>
                  <a:tcPr/>
                </a:tc>
                <a:tc>
                  <a:txBody>
                    <a:bodyPr/>
                    <a:lstStyle/>
                    <a:p>
                      <a:r>
                        <a:rPr lang="en-US" dirty="0"/>
                        <a:t>Accuracy</a:t>
                      </a:r>
                      <a:endParaRPr lang="en-IN" dirty="0"/>
                    </a:p>
                  </a:txBody>
                  <a:tcPr/>
                </a:tc>
                <a:tc>
                  <a:txBody>
                    <a:bodyPr/>
                    <a:lstStyle/>
                    <a:p>
                      <a:r>
                        <a:rPr lang="en-US" dirty="0"/>
                        <a:t>F1 Score</a:t>
                      </a:r>
                      <a:endParaRPr lang="en-IN" dirty="0"/>
                    </a:p>
                  </a:txBody>
                  <a:tcPr/>
                </a:tc>
                <a:extLst>
                  <a:ext uri="{0D108BD9-81ED-4DB2-BD59-A6C34878D82A}">
                    <a16:rowId xmlns:a16="http://schemas.microsoft.com/office/drawing/2014/main" val="799211327"/>
                  </a:ext>
                </a:extLst>
              </a:tr>
              <a:tr h="289702">
                <a:tc>
                  <a:txBody>
                    <a:bodyPr/>
                    <a:lstStyle/>
                    <a:p>
                      <a:r>
                        <a:rPr lang="en-US" dirty="0"/>
                        <a:t>SVM</a:t>
                      </a:r>
                      <a:endParaRPr lang="en-IN" dirty="0"/>
                    </a:p>
                  </a:txBody>
                  <a:tcPr/>
                </a:tc>
                <a:tc>
                  <a:txBody>
                    <a:bodyPr/>
                    <a:lstStyle/>
                    <a:p>
                      <a:r>
                        <a:rPr lang="en-IN" sz="1800" b="0" i="0" kern="1200" dirty="0">
                          <a:solidFill>
                            <a:schemeClr val="tx1"/>
                          </a:solidFill>
                          <a:effectLst/>
                          <a:latin typeface="+mn-lt"/>
                          <a:ea typeface="+mn-ea"/>
                          <a:cs typeface="+mn-cs"/>
                        </a:rPr>
                        <a:t>0.689 </a:t>
                      </a:r>
                      <a:endParaRPr lang="en-IN" dirty="0"/>
                    </a:p>
                  </a:txBody>
                  <a:tcPr/>
                </a:tc>
                <a:tc>
                  <a:txBody>
                    <a:bodyPr/>
                    <a:lstStyle/>
                    <a:p>
                      <a:r>
                        <a:rPr lang="en-IN" sz="1800" b="0" i="0" kern="1200" dirty="0">
                          <a:solidFill>
                            <a:schemeClr val="tx1"/>
                          </a:solidFill>
                          <a:effectLst/>
                          <a:latin typeface="+mn-lt"/>
                          <a:ea typeface="+mn-ea"/>
                          <a:cs typeface="+mn-cs"/>
                        </a:rPr>
                        <a:t>0.682</a:t>
                      </a:r>
                      <a:endParaRPr lang="en-IN" dirty="0"/>
                    </a:p>
                  </a:txBody>
                  <a:tcPr/>
                </a:tc>
                <a:extLst>
                  <a:ext uri="{0D108BD9-81ED-4DB2-BD59-A6C34878D82A}">
                    <a16:rowId xmlns:a16="http://schemas.microsoft.com/office/drawing/2014/main" val="286097317"/>
                  </a:ext>
                </a:extLst>
              </a:tr>
              <a:tr h="289702">
                <a:tc>
                  <a:txBody>
                    <a:bodyPr/>
                    <a:lstStyle/>
                    <a:p>
                      <a:r>
                        <a:rPr lang="en-US" dirty="0"/>
                        <a:t>Logistic Regression</a:t>
                      </a:r>
                      <a:endParaRPr lang="en-IN" dirty="0"/>
                    </a:p>
                  </a:txBody>
                  <a:tcPr/>
                </a:tc>
                <a:tc>
                  <a:txBody>
                    <a:bodyPr/>
                    <a:lstStyle/>
                    <a:p>
                      <a:r>
                        <a:rPr lang="en-IN" sz="1800" b="0" i="0" kern="1200" dirty="0">
                          <a:solidFill>
                            <a:schemeClr val="tx1"/>
                          </a:solidFill>
                          <a:effectLst/>
                          <a:latin typeface="+mn-lt"/>
                          <a:ea typeface="+mn-ea"/>
                          <a:cs typeface="+mn-cs"/>
                        </a:rPr>
                        <a:t>0.697</a:t>
                      </a:r>
                      <a:endParaRPr lang="en-IN" dirty="0"/>
                    </a:p>
                  </a:txBody>
                  <a:tcPr/>
                </a:tc>
                <a:tc>
                  <a:txBody>
                    <a:bodyPr/>
                    <a:lstStyle/>
                    <a:p>
                      <a:r>
                        <a:rPr lang="en-IN" sz="1800" b="0" i="0" kern="1200" dirty="0">
                          <a:solidFill>
                            <a:schemeClr val="tx1"/>
                          </a:solidFill>
                          <a:effectLst/>
                          <a:latin typeface="+mn-lt"/>
                          <a:ea typeface="+mn-ea"/>
                          <a:cs typeface="+mn-cs"/>
                        </a:rPr>
                        <a:t>0.696</a:t>
                      </a:r>
                      <a:endParaRPr lang="en-IN" dirty="0"/>
                    </a:p>
                  </a:txBody>
                  <a:tcPr/>
                </a:tc>
                <a:extLst>
                  <a:ext uri="{0D108BD9-81ED-4DB2-BD59-A6C34878D82A}">
                    <a16:rowId xmlns:a16="http://schemas.microsoft.com/office/drawing/2014/main" val="1683714904"/>
                  </a:ext>
                </a:extLst>
              </a:tr>
              <a:tr h="289702">
                <a:tc>
                  <a:txBody>
                    <a:bodyPr/>
                    <a:lstStyle/>
                    <a:p>
                      <a:r>
                        <a:rPr lang="en-US" dirty="0"/>
                        <a:t>Random Forest</a:t>
                      </a:r>
                      <a:endParaRPr lang="en-IN" dirty="0"/>
                    </a:p>
                  </a:txBody>
                  <a:tcPr/>
                </a:tc>
                <a:tc>
                  <a:txBody>
                    <a:bodyPr/>
                    <a:lstStyle/>
                    <a:p>
                      <a:r>
                        <a:rPr lang="en-IN" sz="1800" b="0" i="0" kern="1200" dirty="0">
                          <a:solidFill>
                            <a:schemeClr val="tx1"/>
                          </a:solidFill>
                          <a:effectLst/>
                          <a:latin typeface="+mn-lt"/>
                          <a:ea typeface="+mn-ea"/>
                          <a:cs typeface="+mn-cs"/>
                        </a:rPr>
                        <a:t>0.626 </a:t>
                      </a:r>
                      <a:endParaRPr lang="en-IN" dirty="0"/>
                    </a:p>
                  </a:txBody>
                  <a:tcPr/>
                </a:tc>
                <a:tc>
                  <a:txBody>
                    <a:bodyPr/>
                    <a:lstStyle/>
                    <a:p>
                      <a:r>
                        <a:rPr lang="en-IN" sz="1800" b="0" i="0" kern="1200" dirty="0">
                          <a:solidFill>
                            <a:schemeClr val="tx1"/>
                          </a:solidFill>
                          <a:effectLst/>
                          <a:latin typeface="+mn-lt"/>
                          <a:ea typeface="+mn-ea"/>
                          <a:cs typeface="+mn-cs"/>
                        </a:rPr>
                        <a:t>0.623</a:t>
                      </a:r>
                      <a:endParaRPr lang="en-IN" dirty="0"/>
                    </a:p>
                  </a:txBody>
                  <a:tcPr/>
                </a:tc>
                <a:extLst>
                  <a:ext uri="{0D108BD9-81ED-4DB2-BD59-A6C34878D82A}">
                    <a16:rowId xmlns:a16="http://schemas.microsoft.com/office/drawing/2014/main" val="3281806753"/>
                  </a:ext>
                </a:extLst>
              </a:tr>
              <a:tr h="289702">
                <a:tc>
                  <a:txBody>
                    <a:bodyPr/>
                    <a:lstStyle/>
                    <a:p>
                      <a:r>
                        <a:rPr lang="en-US" dirty="0"/>
                        <a:t>KNN</a:t>
                      </a:r>
                      <a:endParaRPr lang="en-IN" dirty="0"/>
                    </a:p>
                  </a:txBody>
                  <a:tcPr/>
                </a:tc>
                <a:tc>
                  <a:txBody>
                    <a:bodyPr/>
                    <a:lstStyle/>
                    <a:p>
                      <a:r>
                        <a:rPr lang="en-IN" sz="1800" b="0" i="0" kern="1200" dirty="0">
                          <a:solidFill>
                            <a:schemeClr val="tx1"/>
                          </a:solidFill>
                          <a:effectLst/>
                          <a:latin typeface="+mn-lt"/>
                          <a:ea typeface="+mn-ea"/>
                          <a:cs typeface="+mn-cs"/>
                        </a:rPr>
                        <a:t>0.473</a:t>
                      </a:r>
                      <a:endParaRPr lang="en-IN" dirty="0"/>
                    </a:p>
                  </a:txBody>
                  <a:tcPr/>
                </a:tc>
                <a:tc>
                  <a:txBody>
                    <a:bodyPr/>
                    <a:lstStyle/>
                    <a:p>
                      <a:r>
                        <a:rPr lang="en-IN" sz="1800" b="0" i="0" kern="1200" dirty="0">
                          <a:solidFill>
                            <a:schemeClr val="tx1"/>
                          </a:solidFill>
                          <a:effectLst/>
                          <a:latin typeface="+mn-lt"/>
                          <a:ea typeface="+mn-ea"/>
                          <a:cs typeface="+mn-cs"/>
                        </a:rPr>
                        <a:t>0.43</a:t>
                      </a:r>
                      <a:endParaRPr lang="en-IN" dirty="0"/>
                    </a:p>
                  </a:txBody>
                  <a:tcPr/>
                </a:tc>
                <a:extLst>
                  <a:ext uri="{0D108BD9-81ED-4DB2-BD59-A6C34878D82A}">
                    <a16:rowId xmlns:a16="http://schemas.microsoft.com/office/drawing/2014/main" val="2245065735"/>
                  </a:ext>
                </a:extLst>
              </a:tr>
              <a:tr h="289702">
                <a:tc>
                  <a:txBody>
                    <a:bodyPr/>
                    <a:lstStyle/>
                    <a:p>
                      <a:r>
                        <a:rPr lang="en-US" dirty="0"/>
                        <a:t>Naïve Bayes</a:t>
                      </a:r>
                      <a:endParaRPr lang="en-IN" dirty="0"/>
                    </a:p>
                  </a:txBody>
                  <a:tcPr/>
                </a:tc>
                <a:tc>
                  <a:txBody>
                    <a:bodyPr/>
                    <a:lstStyle/>
                    <a:p>
                      <a:r>
                        <a:rPr lang="en-IN" sz="1800" b="0" i="0" kern="1200" dirty="0">
                          <a:solidFill>
                            <a:schemeClr val="tx1"/>
                          </a:solidFill>
                          <a:effectLst/>
                          <a:latin typeface="+mn-lt"/>
                          <a:ea typeface="+mn-ea"/>
                          <a:cs typeface="+mn-cs"/>
                        </a:rPr>
                        <a:t>0.639 </a:t>
                      </a:r>
                      <a:endParaRPr lang="en-IN" dirty="0"/>
                    </a:p>
                  </a:txBody>
                  <a:tcPr/>
                </a:tc>
                <a:tc>
                  <a:txBody>
                    <a:bodyPr/>
                    <a:lstStyle/>
                    <a:p>
                      <a:r>
                        <a:rPr lang="en-IN" sz="1800" b="0" i="0" kern="1200" dirty="0">
                          <a:solidFill>
                            <a:schemeClr val="tx1"/>
                          </a:solidFill>
                          <a:effectLst/>
                          <a:latin typeface="+mn-lt"/>
                          <a:ea typeface="+mn-ea"/>
                          <a:cs typeface="+mn-cs"/>
                        </a:rPr>
                        <a:t>0.643</a:t>
                      </a:r>
                      <a:endParaRPr lang="en-IN" dirty="0"/>
                    </a:p>
                  </a:txBody>
                  <a:tcPr/>
                </a:tc>
                <a:extLst>
                  <a:ext uri="{0D108BD9-81ED-4DB2-BD59-A6C34878D82A}">
                    <a16:rowId xmlns:a16="http://schemas.microsoft.com/office/drawing/2014/main" val="853100253"/>
                  </a:ext>
                </a:extLst>
              </a:tr>
            </a:tbl>
          </a:graphicData>
        </a:graphic>
      </p:graphicFrame>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Scores</a:t>
            </a:r>
            <a:endParaRPr lang="en-IN" b="1" dirty="0"/>
          </a:p>
        </p:txBody>
      </p:sp>
      <p:sp>
        <p:nvSpPr>
          <p:cNvPr id="2" name="TextBox 1">
            <a:extLst>
              <a:ext uri="{FF2B5EF4-FFF2-40B4-BE49-F238E27FC236}">
                <a16:creationId xmlns:a16="http://schemas.microsoft.com/office/drawing/2014/main" id="{6155C6CF-B2CF-44E7-55F7-C977C7C1AFC6}"/>
              </a:ext>
            </a:extLst>
          </p:cNvPr>
          <p:cNvSpPr txBox="1"/>
          <p:nvPr/>
        </p:nvSpPr>
        <p:spPr>
          <a:xfrm>
            <a:off x="935897" y="1539709"/>
            <a:ext cx="3350968" cy="338554"/>
          </a:xfrm>
          <a:prstGeom prst="rect">
            <a:avLst/>
          </a:prstGeom>
          <a:noFill/>
        </p:spPr>
        <p:txBody>
          <a:bodyPr wrap="square" rtlCol="0">
            <a:spAutoFit/>
          </a:bodyPr>
          <a:lstStyle/>
          <a:p>
            <a:r>
              <a:rPr lang="en-US" sz="1600" dirty="0"/>
              <a:t>Validation Data</a:t>
            </a:r>
            <a:endParaRPr lang="en-IN" sz="1600" dirty="0"/>
          </a:p>
        </p:txBody>
      </p:sp>
      <p:cxnSp>
        <p:nvCxnSpPr>
          <p:cNvPr id="7" name="Straight Arrow Connector 6">
            <a:extLst>
              <a:ext uri="{FF2B5EF4-FFF2-40B4-BE49-F238E27FC236}">
                <a16:creationId xmlns:a16="http://schemas.microsoft.com/office/drawing/2014/main" id="{AABEF99F-7E08-F234-4431-DD101F274223}"/>
              </a:ext>
            </a:extLst>
          </p:cNvPr>
          <p:cNvCxnSpPr>
            <a:cxnSpLocks/>
          </p:cNvCxnSpPr>
          <p:nvPr/>
        </p:nvCxnSpPr>
        <p:spPr>
          <a:xfrm flipV="1">
            <a:off x="5555226" y="1966452"/>
            <a:ext cx="3293806" cy="6587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AB267FD1-D74D-AF50-28F4-FF6C6D86C51D}"/>
              </a:ext>
            </a:extLst>
          </p:cNvPr>
          <p:cNvSpPr/>
          <p:nvPr/>
        </p:nvSpPr>
        <p:spPr>
          <a:xfrm>
            <a:off x="8849032" y="1355043"/>
            <a:ext cx="2407071" cy="115218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Best 2 models</a:t>
            </a:r>
            <a:endParaRPr lang="en-IN" dirty="0"/>
          </a:p>
        </p:txBody>
      </p:sp>
      <p:cxnSp>
        <p:nvCxnSpPr>
          <p:cNvPr id="10" name="Straight Arrow Connector 9">
            <a:extLst>
              <a:ext uri="{FF2B5EF4-FFF2-40B4-BE49-F238E27FC236}">
                <a16:creationId xmlns:a16="http://schemas.microsoft.com/office/drawing/2014/main" id="{683224D8-8A1F-A6F5-E114-95C564433554}"/>
              </a:ext>
            </a:extLst>
          </p:cNvPr>
          <p:cNvCxnSpPr/>
          <p:nvPr/>
        </p:nvCxnSpPr>
        <p:spPr>
          <a:xfrm flipV="1">
            <a:off x="5555226" y="2251587"/>
            <a:ext cx="3510116" cy="7767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83788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2 (Cont.): </a:t>
            </a:r>
            <a:endParaRPr lang="en-IN" b="1" dirty="0"/>
          </a:p>
        </p:txBody>
      </p:sp>
      <p:graphicFrame>
        <p:nvGraphicFramePr>
          <p:cNvPr id="11" name="Table 10">
            <a:extLst>
              <a:ext uri="{FF2B5EF4-FFF2-40B4-BE49-F238E27FC236}">
                <a16:creationId xmlns:a16="http://schemas.microsoft.com/office/drawing/2014/main" id="{F1B97355-BCA5-EF42-7EC7-C04F89D3D556}"/>
              </a:ext>
            </a:extLst>
          </p:cNvPr>
          <p:cNvGraphicFramePr>
            <a:graphicFrameLocks noGrp="1"/>
          </p:cNvGraphicFramePr>
          <p:nvPr>
            <p:extLst>
              <p:ext uri="{D42A27DB-BD31-4B8C-83A1-F6EECF244321}">
                <p14:modId xmlns:p14="http://schemas.microsoft.com/office/powerpoint/2010/main" val="3925866758"/>
              </p:ext>
            </p:extLst>
          </p:nvPr>
        </p:nvGraphicFramePr>
        <p:xfrm>
          <a:off x="935896" y="2084293"/>
          <a:ext cx="6772593" cy="1097280"/>
        </p:xfrm>
        <a:graphic>
          <a:graphicData uri="http://schemas.openxmlformats.org/drawingml/2006/table">
            <a:tbl>
              <a:tblPr firstRow="1" bandRow="1">
                <a:tableStyleId>{7E9639D4-E3E2-4D34-9284-5A2195B3D0D7}</a:tableStyleId>
              </a:tblPr>
              <a:tblGrid>
                <a:gridCol w="1936851">
                  <a:extLst>
                    <a:ext uri="{9D8B030D-6E8A-4147-A177-3AD203B41FA5}">
                      <a16:colId xmlns:a16="http://schemas.microsoft.com/office/drawing/2014/main" val="3342345000"/>
                    </a:ext>
                  </a:extLst>
                </a:gridCol>
                <a:gridCol w="2083689">
                  <a:extLst>
                    <a:ext uri="{9D8B030D-6E8A-4147-A177-3AD203B41FA5}">
                      <a16:colId xmlns:a16="http://schemas.microsoft.com/office/drawing/2014/main" val="362116387"/>
                    </a:ext>
                  </a:extLst>
                </a:gridCol>
                <a:gridCol w="2752053">
                  <a:extLst>
                    <a:ext uri="{9D8B030D-6E8A-4147-A177-3AD203B41FA5}">
                      <a16:colId xmlns:a16="http://schemas.microsoft.com/office/drawing/2014/main" val="3527061674"/>
                    </a:ext>
                  </a:extLst>
                </a:gridCol>
              </a:tblGrid>
              <a:tr h="285734">
                <a:tc>
                  <a:txBody>
                    <a:bodyPr/>
                    <a:lstStyle/>
                    <a:p>
                      <a:r>
                        <a:rPr lang="en-US" dirty="0"/>
                        <a:t>Model</a:t>
                      </a:r>
                      <a:endParaRPr lang="en-IN" dirty="0"/>
                    </a:p>
                  </a:txBody>
                  <a:tcPr/>
                </a:tc>
                <a:tc>
                  <a:txBody>
                    <a:bodyPr/>
                    <a:lstStyle/>
                    <a:p>
                      <a:r>
                        <a:rPr lang="en-US" dirty="0"/>
                        <a:t>Accuracy</a:t>
                      </a:r>
                      <a:endParaRPr lang="en-IN" dirty="0"/>
                    </a:p>
                  </a:txBody>
                  <a:tcPr/>
                </a:tc>
                <a:tc>
                  <a:txBody>
                    <a:bodyPr/>
                    <a:lstStyle/>
                    <a:p>
                      <a:r>
                        <a:rPr lang="en-US" dirty="0"/>
                        <a:t>F1 Score</a:t>
                      </a:r>
                      <a:endParaRPr lang="en-IN" dirty="0"/>
                    </a:p>
                  </a:txBody>
                  <a:tcPr/>
                </a:tc>
                <a:extLst>
                  <a:ext uri="{0D108BD9-81ED-4DB2-BD59-A6C34878D82A}">
                    <a16:rowId xmlns:a16="http://schemas.microsoft.com/office/drawing/2014/main" val="799211327"/>
                  </a:ext>
                </a:extLst>
              </a:tr>
              <a:tr h="289702">
                <a:tc>
                  <a:txBody>
                    <a:bodyPr/>
                    <a:lstStyle/>
                    <a:p>
                      <a:r>
                        <a:rPr lang="en-US" dirty="0"/>
                        <a:t>SVM</a:t>
                      </a:r>
                      <a:endParaRPr lang="en-IN" dirty="0"/>
                    </a:p>
                  </a:txBody>
                  <a:tcPr/>
                </a:tc>
                <a:tc>
                  <a:txBody>
                    <a:bodyPr/>
                    <a:lstStyle/>
                    <a:p>
                      <a:r>
                        <a:rPr lang="en-IN" sz="1800" b="0" i="0" kern="1200" dirty="0">
                          <a:solidFill>
                            <a:schemeClr val="tx1"/>
                          </a:solidFill>
                          <a:effectLst/>
                          <a:latin typeface="+mn-lt"/>
                          <a:ea typeface="+mn-ea"/>
                          <a:cs typeface="+mn-cs"/>
                        </a:rPr>
                        <a:t>0.698316</a:t>
                      </a:r>
                      <a:endParaRPr lang="en-IN" dirty="0"/>
                    </a:p>
                  </a:txBody>
                  <a:tcPr/>
                </a:tc>
                <a:tc>
                  <a:txBody>
                    <a:bodyPr/>
                    <a:lstStyle/>
                    <a:p>
                      <a:r>
                        <a:rPr lang="en-IN" sz="1800" b="0" i="0" kern="1200" dirty="0">
                          <a:solidFill>
                            <a:schemeClr val="tx1"/>
                          </a:solidFill>
                          <a:effectLst/>
                          <a:latin typeface="+mn-lt"/>
                          <a:ea typeface="+mn-ea"/>
                          <a:cs typeface="+mn-cs"/>
                        </a:rPr>
                        <a:t>0.698329</a:t>
                      </a:r>
                      <a:endParaRPr lang="en-IN" dirty="0"/>
                    </a:p>
                  </a:txBody>
                  <a:tcPr/>
                </a:tc>
                <a:extLst>
                  <a:ext uri="{0D108BD9-81ED-4DB2-BD59-A6C34878D82A}">
                    <a16:rowId xmlns:a16="http://schemas.microsoft.com/office/drawing/2014/main" val="286097317"/>
                  </a:ext>
                </a:extLst>
              </a:tr>
              <a:tr h="289702">
                <a:tc>
                  <a:txBody>
                    <a:bodyPr/>
                    <a:lstStyle/>
                    <a:p>
                      <a:r>
                        <a:rPr lang="en-US" dirty="0"/>
                        <a:t>Logistic Regression</a:t>
                      </a:r>
                      <a:endParaRPr lang="en-IN" dirty="0"/>
                    </a:p>
                  </a:txBody>
                  <a:tcPr/>
                </a:tc>
                <a:tc>
                  <a:txBody>
                    <a:bodyPr/>
                    <a:lstStyle/>
                    <a:p>
                      <a:r>
                        <a:rPr lang="en-IN" sz="1800" b="0" i="0" kern="1200" dirty="0">
                          <a:solidFill>
                            <a:schemeClr val="tx1"/>
                          </a:solidFill>
                          <a:effectLst/>
                          <a:latin typeface="+mn-lt"/>
                          <a:ea typeface="+mn-ea"/>
                          <a:cs typeface="+mn-cs"/>
                        </a:rPr>
                        <a:t>0.698784</a:t>
                      </a:r>
                      <a:endParaRPr lang="en-IN" dirty="0"/>
                    </a:p>
                  </a:txBody>
                  <a:tcPr/>
                </a:tc>
                <a:tc>
                  <a:txBody>
                    <a:bodyPr/>
                    <a:lstStyle/>
                    <a:p>
                      <a:r>
                        <a:rPr lang="en-IN" sz="1800" b="0" i="0" kern="1200" dirty="0">
                          <a:solidFill>
                            <a:schemeClr val="tx1"/>
                          </a:solidFill>
                          <a:effectLst/>
                          <a:latin typeface="+mn-lt"/>
                          <a:ea typeface="+mn-ea"/>
                          <a:cs typeface="+mn-cs"/>
                        </a:rPr>
                        <a:t>0.696355</a:t>
                      </a:r>
                      <a:endParaRPr lang="en-IN" dirty="0"/>
                    </a:p>
                  </a:txBody>
                  <a:tcPr/>
                </a:tc>
                <a:extLst>
                  <a:ext uri="{0D108BD9-81ED-4DB2-BD59-A6C34878D82A}">
                    <a16:rowId xmlns:a16="http://schemas.microsoft.com/office/drawing/2014/main" val="1683714904"/>
                  </a:ext>
                </a:extLst>
              </a:tr>
            </a:tbl>
          </a:graphicData>
        </a:graphic>
      </p:graphicFrame>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Scores (Hyper-param tuned)</a:t>
            </a:r>
            <a:endParaRPr lang="en-IN" b="1" dirty="0"/>
          </a:p>
        </p:txBody>
      </p:sp>
      <p:sp>
        <p:nvSpPr>
          <p:cNvPr id="2" name="TextBox 1">
            <a:extLst>
              <a:ext uri="{FF2B5EF4-FFF2-40B4-BE49-F238E27FC236}">
                <a16:creationId xmlns:a16="http://schemas.microsoft.com/office/drawing/2014/main" id="{6155C6CF-B2CF-44E7-55F7-C977C7C1AFC6}"/>
              </a:ext>
            </a:extLst>
          </p:cNvPr>
          <p:cNvSpPr txBox="1"/>
          <p:nvPr/>
        </p:nvSpPr>
        <p:spPr>
          <a:xfrm>
            <a:off x="935897" y="1539709"/>
            <a:ext cx="3350968" cy="338554"/>
          </a:xfrm>
          <a:prstGeom prst="rect">
            <a:avLst/>
          </a:prstGeom>
          <a:noFill/>
        </p:spPr>
        <p:txBody>
          <a:bodyPr wrap="square" rtlCol="0">
            <a:spAutoFit/>
          </a:bodyPr>
          <a:lstStyle/>
          <a:p>
            <a:r>
              <a:rPr lang="en-US" sz="1600" dirty="0"/>
              <a:t>Validation Data</a:t>
            </a:r>
            <a:endParaRPr lang="en-IN" sz="1600" dirty="0"/>
          </a:p>
        </p:txBody>
      </p:sp>
      <p:sp>
        <p:nvSpPr>
          <p:cNvPr id="3" name="TextBox 2">
            <a:extLst>
              <a:ext uri="{FF2B5EF4-FFF2-40B4-BE49-F238E27FC236}">
                <a16:creationId xmlns:a16="http://schemas.microsoft.com/office/drawing/2014/main" id="{F50D89E8-7176-9065-E8A8-5D374FAE8A30}"/>
              </a:ext>
            </a:extLst>
          </p:cNvPr>
          <p:cNvSpPr txBox="1"/>
          <p:nvPr/>
        </p:nvSpPr>
        <p:spPr>
          <a:xfrm>
            <a:off x="778580" y="3541491"/>
            <a:ext cx="7274039" cy="369332"/>
          </a:xfrm>
          <a:prstGeom prst="rect">
            <a:avLst/>
          </a:prstGeom>
          <a:noFill/>
        </p:spPr>
        <p:txBody>
          <a:bodyPr wrap="square" rtlCol="0">
            <a:spAutoFit/>
          </a:bodyPr>
          <a:lstStyle/>
          <a:p>
            <a:r>
              <a:rPr lang="en-US" dirty="0"/>
              <a:t>Note: Not much improvement observed post hyper-param tuning</a:t>
            </a:r>
            <a:endParaRPr lang="en-IN" dirty="0"/>
          </a:p>
        </p:txBody>
      </p:sp>
    </p:spTree>
    <p:extLst>
      <p:ext uri="{BB962C8B-B14F-4D97-AF65-F5344CB8AC3E}">
        <p14:creationId xmlns:p14="http://schemas.microsoft.com/office/powerpoint/2010/main" val="1681309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2 (Cont.): </a:t>
            </a:r>
            <a:endParaRPr lang="en-IN" b="1" dirty="0"/>
          </a:p>
        </p:txBody>
      </p:sp>
      <p:graphicFrame>
        <p:nvGraphicFramePr>
          <p:cNvPr id="11" name="Table 10">
            <a:extLst>
              <a:ext uri="{FF2B5EF4-FFF2-40B4-BE49-F238E27FC236}">
                <a16:creationId xmlns:a16="http://schemas.microsoft.com/office/drawing/2014/main" id="{F1B97355-BCA5-EF42-7EC7-C04F89D3D556}"/>
              </a:ext>
            </a:extLst>
          </p:cNvPr>
          <p:cNvGraphicFramePr>
            <a:graphicFrameLocks noGrp="1"/>
          </p:cNvGraphicFramePr>
          <p:nvPr>
            <p:extLst>
              <p:ext uri="{D42A27DB-BD31-4B8C-83A1-F6EECF244321}">
                <p14:modId xmlns:p14="http://schemas.microsoft.com/office/powerpoint/2010/main" val="1595591546"/>
              </p:ext>
            </p:extLst>
          </p:nvPr>
        </p:nvGraphicFramePr>
        <p:xfrm>
          <a:off x="935897" y="4761086"/>
          <a:ext cx="8036955" cy="1463040"/>
        </p:xfrm>
        <a:graphic>
          <a:graphicData uri="http://schemas.openxmlformats.org/drawingml/2006/table">
            <a:tbl>
              <a:tblPr firstRow="1" bandRow="1">
                <a:tableStyleId>{7E9639D4-E3E2-4D34-9284-5A2195B3D0D7}</a:tableStyleId>
              </a:tblPr>
              <a:tblGrid>
                <a:gridCol w="1634327">
                  <a:extLst>
                    <a:ext uri="{9D8B030D-6E8A-4147-A177-3AD203B41FA5}">
                      <a16:colId xmlns:a16="http://schemas.microsoft.com/office/drawing/2014/main" val="3342345000"/>
                    </a:ext>
                  </a:extLst>
                </a:gridCol>
                <a:gridCol w="1758230">
                  <a:extLst>
                    <a:ext uri="{9D8B030D-6E8A-4147-A177-3AD203B41FA5}">
                      <a16:colId xmlns:a16="http://schemas.microsoft.com/office/drawing/2014/main" val="362116387"/>
                    </a:ext>
                  </a:extLst>
                </a:gridCol>
                <a:gridCol w="2322199">
                  <a:extLst>
                    <a:ext uri="{9D8B030D-6E8A-4147-A177-3AD203B41FA5}">
                      <a16:colId xmlns:a16="http://schemas.microsoft.com/office/drawing/2014/main" val="3527061674"/>
                    </a:ext>
                  </a:extLst>
                </a:gridCol>
                <a:gridCol w="2322199">
                  <a:extLst>
                    <a:ext uri="{9D8B030D-6E8A-4147-A177-3AD203B41FA5}">
                      <a16:colId xmlns:a16="http://schemas.microsoft.com/office/drawing/2014/main" val="3935480841"/>
                    </a:ext>
                  </a:extLst>
                </a:gridCol>
              </a:tblGrid>
              <a:tr h="0">
                <a:tc>
                  <a:txBody>
                    <a:bodyPr/>
                    <a:lstStyle/>
                    <a:p>
                      <a:r>
                        <a:rPr lang="en-US" dirty="0"/>
                        <a:t>Label</a:t>
                      </a:r>
                      <a:endParaRPr lang="en-IN" dirty="0"/>
                    </a:p>
                  </a:txBody>
                  <a:tcPr/>
                </a:tc>
                <a:tc>
                  <a:txBody>
                    <a:bodyPr/>
                    <a:lstStyle/>
                    <a:p>
                      <a:r>
                        <a:rPr lang="en-US" dirty="0"/>
                        <a:t>Precision</a:t>
                      </a:r>
                      <a:endParaRPr lang="en-IN" dirty="0"/>
                    </a:p>
                  </a:txBody>
                  <a:tcPr/>
                </a:tc>
                <a:tc>
                  <a:txBody>
                    <a:bodyPr/>
                    <a:lstStyle/>
                    <a:p>
                      <a:r>
                        <a:rPr lang="en-US" dirty="0"/>
                        <a:t>Recall</a:t>
                      </a:r>
                      <a:endParaRPr lang="en-IN" dirty="0"/>
                    </a:p>
                  </a:txBody>
                  <a:tcPr/>
                </a:tc>
                <a:tc>
                  <a:txBody>
                    <a:bodyPr/>
                    <a:lstStyle/>
                    <a:p>
                      <a:r>
                        <a:rPr lang="en-US" dirty="0"/>
                        <a:t>F1</a:t>
                      </a:r>
                      <a:endParaRPr lang="en-IN" dirty="0"/>
                    </a:p>
                  </a:txBody>
                  <a:tcPr/>
                </a:tc>
                <a:extLst>
                  <a:ext uri="{0D108BD9-81ED-4DB2-BD59-A6C34878D82A}">
                    <a16:rowId xmlns:a16="http://schemas.microsoft.com/office/drawing/2014/main" val="799211327"/>
                  </a:ext>
                </a:extLst>
              </a:tr>
              <a:tr h="289702">
                <a:tc>
                  <a:txBody>
                    <a:bodyPr/>
                    <a:lstStyle/>
                    <a:p>
                      <a:r>
                        <a:rPr lang="en-US" dirty="0"/>
                        <a:t>0</a:t>
                      </a:r>
                      <a:endParaRPr lang="en-IN" dirty="0"/>
                    </a:p>
                  </a:txBody>
                  <a:tcPr/>
                </a:tc>
                <a:tc>
                  <a:txBody>
                    <a:bodyPr/>
                    <a:lstStyle/>
                    <a:p>
                      <a:r>
                        <a:rPr lang="en-IN" sz="1800" b="0" i="0" kern="1200" dirty="0">
                          <a:solidFill>
                            <a:schemeClr val="tx1"/>
                          </a:solidFill>
                          <a:effectLst/>
                          <a:latin typeface="+mn-lt"/>
                          <a:ea typeface="+mn-ea"/>
                          <a:cs typeface="+mn-cs"/>
                        </a:rPr>
                        <a:t>0.67  </a:t>
                      </a:r>
                      <a:endParaRPr lang="en-IN" dirty="0"/>
                    </a:p>
                  </a:txBody>
                  <a:tcPr/>
                </a:tc>
                <a:tc>
                  <a:txBody>
                    <a:bodyPr/>
                    <a:lstStyle/>
                    <a:p>
                      <a:r>
                        <a:rPr lang="en-IN" sz="1800" b="0" i="0" kern="1200" dirty="0">
                          <a:solidFill>
                            <a:schemeClr val="tx1"/>
                          </a:solidFill>
                          <a:effectLst/>
                          <a:latin typeface="+mn-lt"/>
                          <a:ea typeface="+mn-ea"/>
                          <a:cs typeface="+mn-cs"/>
                        </a:rPr>
                        <a:t>0.68 </a:t>
                      </a:r>
                      <a:endParaRPr lang="en-IN" dirty="0"/>
                    </a:p>
                  </a:txBody>
                  <a:tcPr/>
                </a:tc>
                <a:tc>
                  <a:txBody>
                    <a:bodyPr/>
                    <a:lstStyle/>
                    <a:p>
                      <a:r>
                        <a:rPr lang="en-IN" sz="1800" b="0" i="0" kern="1200" dirty="0">
                          <a:solidFill>
                            <a:schemeClr val="tx1"/>
                          </a:solidFill>
                          <a:effectLst/>
                          <a:latin typeface="+mn-lt"/>
                          <a:ea typeface="+mn-ea"/>
                          <a:cs typeface="+mn-cs"/>
                        </a:rPr>
                        <a:t>0.67</a:t>
                      </a:r>
                      <a:endParaRPr lang="en-IN" dirty="0"/>
                    </a:p>
                  </a:txBody>
                  <a:tcPr/>
                </a:tc>
                <a:extLst>
                  <a:ext uri="{0D108BD9-81ED-4DB2-BD59-A6C34878D82A}">
                    <a16:rowId xmlns:a16="http://schemas.microsoft.com/office/drawing/2014/main" val="286097317"/>
                  </a:ext>
                </a:extLst>
              </a:tr>
              <a:tr h="289702">
                <a:tc>
                  <a:txBody>
                    <a:bodyPr/>
                    <a:lstStyle/>
                    <a:p>
                      <a:r>
                        <a:rPr lang="en-US" dirty="0"/>
                        <a:t>1</a:t>
                      </a:r>
                      <a:endParaRPr lang="en-IN" dirty="0"/>
                    </a:p>
                  </a:txBody>
                  <a:tcPr/>
                </a:tc>
                <a:tc>
                  <a:txBody>
                    <a:bodyPr/>
                    <a:lstStyle/>
                    <a:p>
                      <a:r>
                        <a:rPr lang="en-IN" sz="1800" b="0" i="0" kern="1200" dirty="0">
                          <a:solidFill>
                            <a:schemeClr val="tx1"/>
                          </a:solidFill>
                          <a:effectLst/>
                          <a:latin typeface="+mn-lt"/>
                          <a:ea typeface="+mn-ea"/>
                          <a:cs typeface="+mn-cs"/>
                        </a:rPr>
                        <a:t>0.62</a:t>
                      </a:r>
                      <a:endParaRPr lang="en-IN" dirty="0"/>
                    </a:p>
                  </a:txBody>
                  <a:tcPr/>
                </a:tc>
                <a:tc>
                  <a:txBody>
                    <a:bodyPr/>
                    <a:lstStyle/>
                    <a:p>
                      <a:r>
                        <a:rPr lang="en-IN" sz="1800" b="0" i="0" kern="1200" dirty="0">
                          <a:solidFill>
                            <a:schemeClr val="tx1"/>
                          </a:solidFill>
                          <a:effectLst/>
                          <a:latin typeface="+mn-lt"/>
                          <a:ea typeface="+mn-ea"/>
                          <a:cs typeface="+mn-cs"/>
                        </a:rPr>
                        <a:t>0.63</a:t>
                      </a:r>
                      <a:endParaRPr lang="en-IN" dirty="0"/>
                    </a:p>
                  </a:txBody>
                  <a:tcPr/>
                </a:tc>
                <a:tc>
                  <a:txBody>
                    <a:bodyPr/>
                    <a:lstStyle/>
                    <a:p>
                      <a:r>
                        <a:rPr lang="en-IN" sz="1800" b="0" i="0" kern="1200" dirty="0">
                          <a:solidFill>
                            <a:schemeClr val="tx1"/>
                          </a:solidFill>
                          <a:effectLst/>
                          <a:latin typeface="+mn-lt"/>
                          <a:ea typeface="+mn-ea"/>
                          <a:cs typeface="+mn-cs"/>
                        </a:rPr>
                        <a:t>0.62</a:t>
                      </a:r>
                      <a:endParaRPr lang="en-IN" dirty="0"/>
                    </a:p>
                  </a:txBody>
                  <a:tcPr/>
                </a:tc>
                <a:extLst>
                  <a:ext uri="{0D108BD9-81ED-4DB2-BD59-A6C34878D82A}">
                    <a16:rowId xmlns:a16="http://schemas.microsoft.com/office/drawing/2014/main" val="1683714904"/>
                  </a:ext>
                </a:extLst>
              </a:tr>
              <a:tr h="289702">
                <a:tc>
                  <a:txBody>
                    <a:bodyPr/>
                    <a:lstStyle/>
                    <a:p>
                      <a:r>
                        <a:rPr lang="en-US" dirty="0"/>
                        <a:t>2</a:t>
                      </a:r>
                      <a:endParaRPr lang="en-IN" dirty="0"/>
                    </a:p>
                  </a:txBody>
                  <a:tcPr/>
                </a:tc>
                <a:tc>
                  <a:txBody>
                    <a:bodyPr/>
                    <a:lstStyle/>
                    <a:p>
                      <a:r>
                        <a:rPr lang="en-IN" sz="1800" b="0" i="0" kern="1200" dirty="0">
                          <a:solidFill>
                            <a:schemeClr val="tx1"/>
                          </a:solidFill>
                          <a:effectLst/>
                          <a:latin typeface="+mn-lt"/>
                          <a:ea typeface="+mn-ea"/>
                          <a:cs typeface="+mn-cs"/>
                        </a:rPr>
                        <a:t>0.81</a:t>
                      </a:r>
                      <a:endParaRPr lang="en-IN" dirty="0"/>
                    </a:p>
                  </a:txBody>
                  <a:tcPr/>
                </a:tc>
                <a:tc>
                  <a:txBody>
                    <a:bodyPr/>
                    <a:lstStyle/>
                    <a:p>
                      <a:r>
                        <a:rPr lang="en-IN" sz="1800" b="0" i="0" kern="1200" dirty="0">
                          <a:solidFill>
                            <a:schemeClr val="tx1"/>
                          </a:solidFill>
                          <a:effectLst/>
                          <a:latin typeface="+mn-lt"/>
                          <a:ea typeface="+mn-ea"/>
                          <a:cs typeface="+mn-cs"/>
                        </a:rPr>
                        <a:t>0.79</a:t>
                      </a:r>
                      <a:endParaRPr lang="en-IN" dirty="0"/>
                    </a:p>
                  </a:txBody>
                  <a:tcPr/>
                </a:tc>
                <a:tc>
                  <a:txBody>
                    <a:bodyPr/>
                    <a:lstStyle/>
                    <a:p>
                      <a:r>
                        <a:rPr lang="en-IN" sz="1800" b="0" i="0" kern="1200" dirty="0">
                          <a:solidFill>
                            <a:schemeClr val="tx1"/>
                          </a:solidFill>
                          <a:effectLst/>
                          <a:latin typeface="+mn-lt"/>
                          <a:ea typeface="+mn-ea"/>
                          <a:cs typeface="+mn-cs"/>
                        </a:rPr>
                        <a:t>0.80  </a:t>
                      </a:r>
                      <a:endParaRPr lang="en-IN" dirty="0"/>
                    </a:p>
                  </a:txBody>
                  <a:tcPr/>
                </a:tc>
                <a:extLst>
                  <a:ext uri="{0D108BD9-81ED-4DB2-BD59-A6C34878D82A}">
                    <a16:rowId xmlns:a16="http://schemas.microsoft.com/office/drawing/2014/main" val="2137512065"/>
                  </a:ext>
                </a:extLst>
              </a:tr>
            </a:tbl>
          </a:graphicData>
        </a:graphic>
      </p:graphicFrame>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Support Vector Machine</a:t>
            </a:r>
            <a:endParaRPr lang="en-IN" b="1" dirty="0"/>
          </a:p>
        </p:txBody>
      </p:sp>
      <p:sp>
        <p:nvSpPr>
          <p:cNvPr id="2" name="TextBox 1">
            <a:extLst>
              <a:ext uri="{FF2B5EF4-FFF2-40B4-BE49-F238E27FC236}">
                <a16:creationId xmlns:a16="http://schemas.microsoft.com/office/drawing/2014/main" id="{6155C6CF-B2CF-44E7-55F7-C977C7C1AFC6}"/>
              </a:ext>
            </a:extLst>
          </p:cNvPr>
          <p:cNvSpPr txBox="1"/>
          <p:nvPr/>
        </p:nvSpPr>
        <p:spPr>
          <a:xfrm>
            <a:off x="935897" y="1539709"/>
            <a:ext cx="3350968" cy="338554"/>
          </a:xfrm>
          <a:prstGeom prst="rect">
            <a:avLst/>
          </a:prstGeom>
          <a:noFill/>
        </p:spPr>
        <p:txBody>
          <a:bodyPr wrap="square" rtlCol="0">
            <a:spAutoFit/>
          </a:bodyPr>
          <a:lstStyle/>
          <a:p>
            <a:r>
              <a:rPr lang="en-US" sz="1600" dirty="0"/>
              <a:t>Confusion Matrix</a:t>
            </a:r>
            <a:endParaRPr lang="en-IN" sz="1600" dirty="0"/>
          </a:p>
        </p:txBody>
      </p:sp>
      <p:sp>
        <p:nvSpPr>
          <p:cNvPr id="4" name="TextBox 3">
            <a:extLst>
              <a:ext uri="{FF2B5EF4-FFF2-40B4-BE49-F238E27FC236}">
                <a16:creationId xmlns:a16="http://schemas.microsoft.com/office/drawing/2014/main" id="{F48E1DA7-63F4-C926-1DF0-6334FEC69760}"/>
              </a:ext>
            </a:extLst>
          </p:cNvPr>
          <p:cNvSpPr txBox="1"/>
          <p:nvPr/>
        </p:nvSpPr>
        <p:spPr>
          <a:xfrm>
            <a:off x="935897" y="4245490"/>
            <a:ext cx="3350968" cy="338554"/>
          </a:xfrm>
          <a:prstGeom prst="rect">
            <a:avLst/>
          </a:prstGeom>
          <a:noFill/>
        </p:spPr>
        <p:txBody>
          <a:bodyPr wrap="square" rtlCol="0">
            <a:spAutoFit/>
          </a:bodyPr>
          <a:lstStyle/>
          <a:p>
            <a:r>
              <a:rPr lang="en-US" sz="1600" dirty="0"/>
              <a:t>Per label classification report</a:t>
            </a:r>
            <a:endParaRPr lang="en-IN" sz="1600" dirty="0"/>
          </a:p>
        </p:txBody>
      </p:sp>
      <p:sp>
        <p:nvSpPr>
          <p:cNvPr id="8" name="TextBox 7">
            <a:extLst>
              <a:ext uri="{FF2B5EF4-FFF2-40B4-BE49-F238E27FC236}">
                <a16:creationId xmlns:a16="http://schemas.microsoft.com/office/drawing/2014/main" id="{F919D683-729B-4F1E-90B9-02CB4907E28A}"/>
              </a:ext>
            </a:extLst>
          </p:cNvPr>
          <p:cNvSpPr txBox="1"/>
          <p:nvPr/>
        </p:nvSpPr>
        <p:spPr>
          <a:xfrm>
            <a:off x="9468462" y="1355043"/>
            <a:ext cx="2477731" cy="1200329"/>
          </a:xfrm>
          <a:prstGeom prst="rect">
            <a:avLst/>
          </a:prstGeom>
          <a:noFill/>
        </p:spPr>
        <p:txBody>
          <a:bodyPr wrap="square" rtlCol="0">
            <a:spAutoFit/>
          </a:bodyPr>
          <a:lstStyle/>
          <a:p>
            <a:r>
              <a:rPr lang="en-US" b="1" dirty="0"/>
              <a:t>Note</a:t>
            </a:r>
          </a:p>
          <a:p>
            <a:r>
              <a:rPr lang="en-US" dirty="0"/>
              <a:t>Label 0 = Rating 1 &amp; 2</a:t>
            </a:r>
          </a:p>
          <a:p>
            <a:r>
              <a:rPr lang="en-US" dirty="0"/>
              <a:t>Label 1 = Rating 3</a:t>
            </a:r>
          </a:p>
          <a:p>
            <a:r>
              <a:rPr lang="en-US" dirty="0"/>
              <a:t>Label 2 = Rating 4 &amp; 5</a:t>
            </a:r>
            <a:endParaRPr lang="en-IN" dirty="0"/>
          </a:p>
        </p:txBody>
      </p:sp>
      <p:pic>
        <p:nvPicPr>
          <p:cNvPr id="5" name="Picture 4">
            <a:extLst>
              <a:ext uri="{FF2B5EF4-FFF2-40B4-BE49-F238E27FC236}">
                <a16:creationId xmlns:a16="http://schemas.microsoft.com/office/drawing/2014/main" id="{72443035-6D41-E235-B896-7FCA515CE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062" y="1661324"/>
            <a:ext cx="2724623" cy="2285509"/>
          </a:xfrm>
          <a:prstGeom prst="rect">
            <a:avLst/>
          </a:prstGeom>
        </p:spPr>
      </p:pic>
    </p:spTree>
    <p:extLst>
      <p:ext uri="{BB962C8B-B14F-4D97-AF65-F5344CB8AC3E}">
        <p14:creationId xmlns:p14="http://schemas.microsoft.com/office/powerpoint/2010/main" val="954159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2 (Cont.): </a:t>
            </a:r>
            <a:endParaRPr lang="en-IN" b="1" dirty="0"/>
          </a:p>
        </p:txBody>
      </p:sp>
      <p:graphicFrame>
        <p:nvGraphicFramePr>
          <p:cNvPr id="11" name="Table 10">
            <a:extLst>
              <a:ext uri="{FF2B5EF4-FFF2-40B4-BE49-F238E27FC236}">
                <a16:creationId xmlns:a16="http://schemas.microsoft.com/office/drawing/2014/main" id="{F1B97355-BCA5-EF42-7EC7-C04F89D3D556}"/>
              </a:ext>
            </a:extLst>
          </p:cNvPr>
          <p:cNvGraphicFramePr>
            <a:graphicFrameLocks noGrp="1"/>
          </p:cNvGraphicFramePr>
          <p:nvPr>
            <p:extLst>
              <p:ext uri="{D42A27DB-BD31-4B8C-83A1-F6EECF244321}">
                <p14:modId xmlns:p14="http://schemas.microsoft.com/office/powerpoint/2010/main" val="4063271543"/>
              </p:ext>
            </p:extLst>
          </p:nvPr>
        </p:nvGraphicFramePr>
        <p:xfrm>
          <a:off x="935897" y="4761086"/>
          <a:ext cx="8036955" cy="1463040"/>
        </p:xfrm>
        <a:graphic>
          <a:graphicData uri="http://schemas.openxmlformats.org/drawingml/2006/table">
            <a:tbl>
              <a:tblPr firstRow="1" bandRow="1">
                <a:tableStyleId>{7E9639D4-E3E2-4D34-9284-5A2195B3D0D7}</a:tableStyleId>
              </a:tblPr>
              <a:tblGrid>
                <a:gridCol w="1634327">
                  <a:extLst>
                    <a:ext uri="{9D8B030D-6E8A-4147-A177-3AD203B41FA5}">
                      <a16:colId xmlns:a16="http://schemas.microsoft.com/office/drawing/2014/main" val="3342345000"/>
                    </a:ext>
                  </a:extLst>
                </a:gridCol>
                <a:gridCol w="1758230">
                  <a:extLst>
                    <a:ext uri="{9D8B030D-6E8A-4147-A177-3AD203B41FA5}">
                      <a16:colId xmlns:a16="http://schemas.microsoft.com/office/drawing/2014/main" val="362116387"/>
                    </a:ext>
                  </a:extLst>
                </a:gridCol>
                <a:gridCol w="2322199">
                  <a:extLst>
                    <a:ext uri="{9D8B030D-6E8A-4147-A177-3AD203B41FA5}">
                      <a16:colId xmlns:a16="http://schemas.microsoft.com/office/drawing/2014/main" val="3527061674"/>
                    </a:ext>
                  </a:extLst>
                </a:gridCol>
                <a:gridCol w="2322199">
                  <a:extLst>
                    <a:ext uri="{9D8B030D-6E8A-4147-A177-3AD203B41FA5}">
                      <a16:colId xmlns:a16="http://schemas.microsoft.com/office/drawing/2014/main" val="3935480841"/>
                    </a:ext>
                  </a:extLst>
                </a:gridCol>
              </a:tblGrid>
              <a:tr h="0">
                <a:tc>
                  <a:txBody>
                    <a:bodyPr/>
                    <a:lstStyle/>
                    <a:p>
                      <a:r>
                        <a:rPr lang="en-US" dirty="0"/>
                        <a:t>Label</a:t>
                      </a:r>
                      <a:endParaRPr lang="en-IN" dirty="0"/>
                    </a:p>
                  </a:txBody>
                  <a:tcPr/>
                </a:tc>
                <a:tc>
                  <a:txBody>
                    <a:bodyPr/>
                    <a:lstStyle/>
                    <a:p>
                      <a:r>
                        <a:rPr lang="en-US" dirty="0"/>
                        <a:t>Precision</a:t>
                      </a:r>
                      <a:endParaRPr lang="en-IN" dirty="0"/>
                    </a:p>
                  </a:txBody>
                  <a:tcPr/>
                </a:tc>
                <a:tc>
                  <a:txBody>
                    <a:bodyPr/>
                    <a:lstStyle/>
                    <a:p>
                      <a:r>
                        <a:rPr lang="en-US" dirty="0"/>
                        <a:t>Recall</a:t>
                      </a:r>
                      <a:endParaRPr lang="en-IN" dirty="0"/>
                    </a:p>
                  </a:txBody>
                  <a:tcPr/>
                </a:tc>
                <a:tc>
                  <a:txBody>
                    <a:bodyPr/>
                    <a:lstStyle/>
                    <a:p>
                      <a:r>
                        <a:rPr lang="en-US" dirty="0"/>
                        <a:t>F1</a:t>
                      </a:r>
                      <a:endParaRPr lang="en-IN" dirty="0"/>
                    </a:p>
                  </a:txBody>
                  <a:tcPr/>
                </a:tc>
                <a:extLst>
                  <a:ext uri="{0D108BD9-81ED-4DB2-BD59-A6C34878D82A}">
                    <a16:rowId xmlns:a16="http://schemas.microsoft.com/office/drawing/2014/main" val="799211327"/>
                  </a:ext>
                </a:extLst>
              </a:tr>
              <a:tr h="289702">
                <a:tc>
                  <a:txBody>
                    <a:bodyPr/>
                    <a:lstStyle/>
                    <a:p>
                      <a:r>
                        <a:rPr lang="en-US" dirty="0"/>
                        <a:t>0</a:t>
                      </a:r>
                      <a:endParaRPr lang="en-IN" dirty="0"/>
                    </a:p>
                  </a:txBody>
                  <a:tcPr/>
                </a:tc>
                <a:tc>
                  <a:txBody>
                    <a:bodyPr/>
                    <a:lstStyle/>
                    <a:p>
                      <a:r>
                        <a:rPr lang="en-IN" sz="1800" b="0" i="0" kern="1200" dirty="0">
                          <a:solidFill>
                            <a:schemeClr val="tx1"/>
                          </a:solidFill>
                          <a:effectLst/>
                          <a:latin typeface="+mn-lt"/>
                          <a:ea typeface="+mn-ea"/>
                          <a:cs typeface="+mn-cs"/>
                        </a:rPr>
                        <a:t>0.67  </a:t>
                      </a:r>
                      <a:endParaRPr lang="en-IN" dirty="0"/>
                    </a:p>
                  </a:txBody>
                  <a:tcPr/>
                </a:tc>
                <a:tc>
                  <a:txBody>
                    <a:bodyPr/>
                    <a:lstStyle/>
                    <a:p>
                      <a:r>
                        <a:rPr lang="en-IN" sz="1800" b="0" i="0" kern="1200" dirty="0">
                          <a:solidFill>
                            <a:schemeClr val="tx1"/>
                          </a:solidFill>
                          <a:effectLst/>
                          <a:latin typeface="+mn-lt"/>
                          <a:ea typeface="+mn-ea"/>
                          <a:cs typeface="+mn-cs"/>
                        </a:rPr>
                        <a:t>0.68 </a:t>
                      </a:r>
                      <a:endParaRPr lang="en-IN" dirty="0"/>
                    </a:p>
                  </a:txBody>
                  <a:tcPr/>
                </a:tc>
                <a:tc>
                  <a:txBody>
                    <a:bodyPr/>
                    <a:lstStyle/>
                    <a:p>
                      <a:r>
                        <a:rPr lang="en-IN" sz="1800" b="0" i="0" kern="1200" dirty="0">
                          <a:solidFill>
                            <a:schemeClr val="tx1"/>
                          </a:solidFill>
                          <a:effectLst/>
                          <a:latin typeface="+mn-lt"/>
                          <a:ea typeface="+mn-ea"/>
                          <a:cs typeface="+mn-cs"/>
                        </a:rPr>
                        <a:t>0.68</a:t>
                      </a:r>
                      <a:endParaRPr lang="en-IN" dirty="0"/>
                    </a:p>
                  </a:txBody>
                  <a:tcPr/>
                </a:tc>
                <a:extLst>
                  <a:ext uri="{0D108BD9-81ED-4DB2-BD59-A6C34878D82A}">
                    <a16:rowId xmlns:a16="http://schemas.microsoft.com/office/drawing/2014/main" val="286097317"/>
                  </a:ext>
                </a:extLst>
              </a:tr>
              <a:tr h="289702">
                <a:tc>
                  <a:txBody>
                    <a:bodyPr/>
                    <a:lstStyle/>
                    <a:p>
                      <a:r>
                        <a:rPr lang="en-US" dirty="0"/>
                        <a:t>1</a:t>
                      </a:r>
                      <a:endParaRPr lang="en-IN" dirty="0"/>
                    </a:p>
                  </a:txBody>
                  <a:tcPr/>
                </a:tc>
                <a:tc>
                  <a:txBody>
                    <a:bodyPr/>
                    <a:lstStyle/>
                    <a:p>
                      <a:r>
                        <a:rPr lang="en-IN" sz="1800" b="0" i="0" kern="1200" dirty="0">
                          <a:solidFill>
                            <a:schemeClr val="tx1"/>
                          </a:solidFill>
                          <a:effectLst/>
                          <a:latin typeface="+mn-lt"/>
                          <a:ea typeface="+mn-ea"/>
                          <a:cs typeface="+mn-cs"/>
                        </a:rPr>
                        <a:t>0.63 </a:t>
                      </a:r>
                      <a:endParaRPr lang="en-IN" dirty="0"/>
                    </a:p>
                  </a:txBody>
                  <a:tcPr/>
                </a:tc>
                <a:tc>
                  <a:txBody>
                    <a:bodyPr/>
                    <a:lstStyle/>
                    <a:p>
                      <a:r>
                        <a:rPr lang="en-IN" sz="1800" b="0" i="0" kern="1200" dirty="0">
                          <a:solidFill>
                            <a:schemeClr val="tx1"/>
                          </a:solidFill>
                          <a:effectLst/>
                          <a:latin typeface="+mn-lt"/>
                          <a:ea typeface="+mn-ea"/>
                          <a:cs typeface="+mn-cs"/>
                        </a:rPr>
                        <a:t>0.59</a:t>
                      </a:r>
                      <a:endParaRPr lang="en-IN" dirty="0"/>
                    </a:p>
                  </a:txBody>
                  <a:tcPr/>
                </a:tc>
                <a:tc>
                  <a:txBody>
                    <a:bodyPr/>
                    <a:lstStyle/>
                    <a:p>
                      <a:r>
                        <a:rPr lang="en-IN" sz="1800" b="0" i="0" kern="1200" dirty="0">
                          <a:solidFill>
                            <a:schemeClr val="tx1"/>
                          </a:solidFill>
                          <a:effectLst/>
                          <a:latin typeface="+mn-lt"/>
                          <a:ea typeface="+mn-ea"/>
                          <a:cs typeface="+mn-cs"/>
                        </a:rPr>
                        <a:t>0.61</a:t>
                      </a:r>
                      <a:endParaRPr lang="en-IN" dirty="0"/>
                    </a:p>
                  </a:txBody>
                  <a:tcPr/>
                </a:tc>
                <a:extLst>
                  <a:ext uri="{0D108BD9-81ED-4DB2-BD59-A6C34878D82A}">
                    <a16:rowId xmlns:a16="http://schemas.microsoft.com/office/drawing/2014/main" val="1683714904"/>
                  </a:ext>
                </a:extLst>
              </a:tr>
              <a:tr h="289702">
                <a:tc>
                  <a:txBody>
                    <a:bodyPr/>
                    <a:lstStyle/>
                    <a:p>
                      <a:r>
                        <a:rPr lang="en-US" dirty="0"/>
                        <a:t>2</a:t>
                      </a:r>
                      <a:endParaRPr lang="en-IN" dirty="0"/>
                    </a:p>
                  </a:txBody>
                  <a:tcPr/>
                </a:tc>
                <a:tc>
                  <a:txBody>
                    <a:bodyPr/>
                    <a:lstStyle/>
                    <a:p>
                      <a:r>
                        <a:rPr lang="en-IN" sz="1800" b="0" i="0" kern="1200" dirty="0">
                          <a:solidFill>
                            <a:schemeClr val="tx1"/>
                          </a:solidFill>
                          <a:effectLst/>
                          <a:latin typeface="+mn-lt"/>
                          <a:ea typeface="+mn-ea"/>
                          <a:cs typeface="+mn-cs"/>
                        </a:rPr>
                        <a:t>0.78  </a:t>
                      </a:r>
                      <a:endParaRPr lang="en-IN" dirty="0"/>
                    </a:p>
                  </a:txBody>
                  <a:tcPr/>
                </a:tc>
                <a:tc>
                  <a:txBody>
                    <a:bodyPr/>
                    <a:lstStyle/>
                    <a:p>
                      <a:r>
                        <a:rPr lang="en-IN" sz="1800" b="0" i="0" kern="1200" dirty="0">
                          <a:solidFill>
                            <a:schemeClr val="tx1"/>
                          </a:solidFill>
                          <a:effectLst/>
                          <a:latin typeface="+mn-lt"/>
                          <a:ea typeface="+mn-ea"/>
                          <a:cs typeface="+mn-cs"/>
                        </a:rPr>
                        <a:t>0.82  </a:t>
                      </a:r>
                      <a:endParaRPr lang="en-IN" dirty="0"/>
                    </a:p>
                  </a:txBody>
                  <a:tcPr/>
                </a:tc>
                <a:tc>
                  <a:txBody>
                    <a:bodyPr/>
                    <a:lstStyle/>
                    <a:p>
                      <a:r>
                        <a:rPr lang="en-IN" sz="1800" b="0" i="0" kern="1200" dirty="0">
                          <a:solidFill>
                            <a:schemeClr val="tx1"/>
                          </a:solidFill>
                          <a:effectLst/>
                          <a:latin typeface="+mn-lt"/>
                          <a:ea typeface="+mn-ea"/>
                          <a:cs typeface="+mn-cs"/>
                        </a:rPr>
                        <a:t>0.80  </a:t>
                      </a:r>
                      <a:endParaRPr lang="en-IN" dirty="0"/>
                    </a:p>
                  </a:txBody>
                  <a:tcPr/>
                </a:tc>
                <a:extLst>
                  <a:ext uri="{0D108BD9-81ED-4DB2-BD59-A6C34878D82A}">
                    <a16:rowId xmlns:a16="http://schemas.microsoft.com/office/drawing/2014/main" val="2137512065"/>
                  </a:ext>
                </a:extLst>
              </a:tr>
            </a:tbl>
          </a:graphicData>
        </a:graphic>
      </p:graphicFrame>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Logistic Regression</a:t>
            </a:r>
            <a:endParaRPr lang="en-IN" b="1" dirty="0"/>
          </a:p>
        </p:txBody>
      </p:sp>
      <p:sp>
        <p:nvSpPr>
          <p:cNvPr id="2" name="TextBox 1">
            <a:extLst>
              <a:ext uri="{FF2B5EF4-FFF2-40B4-BE49-F238E27FC236}">
                <a16:creationId xmlns:a16="http://schemas.microsoft.com/office/drawing/2014/main" id="{6155C6CF-B2CF-44E7-55F7-C977C7C1AFC6}"/>
              </a:ext>
            </a:extLst>
          </p:cNvPr>
          <p:cNvSpPr txBox="1"/>
          <p:nvPr/>
        </p:nvSpPr>
        <p:spPr>
          <a:xfrm>
            <a:off x="935897" y="1539709"/>
            <a:ext cx="3350968" cy="338554"/>
          </a:xfrm>
          <a:prstGeom prst="rect">
            <a:avLst/>
          </a:prstGeom>
          <a:noFill/>
        </p:spPr>
        <p:txBody>
          <a:bodyPr wrap="square" rtlCol="0">
            <a:spAutoFit/>
          </a:bodyPr>
          <a:lstStyle/>
          <a:p>
            <a:r>
              <a:rPr lang="en-US" sz="1600" dirty="0"/>
              <a:t>Confusion Matrix</a:t>
            </a:r>
            <a:endParaRPr lang="en-IN" sz="1600" dirty="0"/>
          </a:p>
        </p:txBody>
      </p:sp>
      <p:sp>
        <p:nvSpPr>
          <p:cNvPr id="4" name="TextBox 3">
            <a:extLst>
              <a:ext uri="{FF2B5EF4-FFF2-40B4-BE49-F238E27FC236}">
                <a16:creationId xmlns:a16="http://schemas.microsoft.com/office/drawing/2014/main" id="{F48E1DA7-63F4-C926-1DF0-6334FEC69760}"/>
              </a:ext>
            </a:extLst>
          </p:cNvPr>
          <p:cNvSpPr txBox="1"/>
          <p:nvPr/>
        </p:nvSpPr>
        <p:spPr>
          <a:xfrm>
            <a:off x="935897" y="4245490"/>
            <a:ext cx="3350968" cy="338554"/>
          </a:xfrm>
          <a:prstGeom prst="rect">
            <a:avLst/>
          </a:prstGeom>
          <a:noFill/>
        </p:spPr>
        <p:txBody>
          <a:bodyPr wrap="square" rtlCol="0">
            <a:spAutoFit/>
          </a:bodyPr>
          <a:lstStyle/>
          <a:p>
            <a:r>
              <a:rPr lang="en-US" sz="1600" dirty="0"/>
              <a:t>Per label classification report</a:t>
            </a:r>
            <a:endParaRPr lang="en-IN" sz="1600" dirty="0"/>
          </a:p>
        </p:txBody>
      </p:sp>
      <p:sp>
        <p:nvSpPr>
          <p:cNvPr id="8" name="TextBox 7">
            <a:extLst>
              <a:ext uri="{FF2B5EF4-FFF2-40B4-BE49-F238E27FC236}">
                <a16:creationId xmlns:a16="http://schemas.microsoft.com/office/drawing/2014/main" id="{F919D683-729B-4F1E-90B9-02CB4907E28A}"/>
              </a:ext>
            </a:extLst>
          </p:cNvPr>
          <p:cNvSpPr txBox="1"/>
          <p:nvPr/>
        </p:nvSpPr>
        <p:spPr>
          <a:xfrm>
            <a:off x="9468462" y="1355043"/>
            <a:ext cx="2477731" cy="1200329"/>
          </a:xfrm>
          <a:prstGeom prst="rect">
            <a:avLst/>
          </a:prstGeom>
          <a:noFill/>
        </p:spPr>
        <p:txBody>
          <a:bodyPr wrap="square" rtlCol="0">
            <a:spAutoFit/>
          </a:bodyPr>
          <a:lstStyle/>
          <a:p>
            <a:r>
              <a:rPr lang="en-US" b="1" dirty="0"/>
              <a:t>Note</a:t>
            </a:r>
          </a:p>
          <a:p>
            <a:r>
              <a:rPr lang="en-US" dirty="0"/>
              <a:t>Label 0 = Rating 1 &amp; 2</a:t>
            </a:r>
          </a:p>
          <a:p>
            <a:r>
              <a:rPr lang="en-US" dirty="0"/>
              <a:t>Label 1 = Rating 3</a:t>
            </a:r>
          </a:p>
          <a:p>
            <a:r>
              <a:rPr lang="en-US" dirty="0"/>
              <a:t>Label 2 = Rating 4 &amp; 5</a:t>
            </a:r>
            <a:endParaRPr lang="en-IN" dirty="0"/>
          </a:p>
        </p:txBody>
      </p:sp>
      <p:pic>
        <p:nvPicPr>
          <p:cNvPr id="10" name="Picture 9">
            <a:extLst>
              <a:ext uri="{FF2B5EF4-FFF2-40B4-BE49-F238E27FC236}">
                <a16:creationId xmlns:a16="http://schemas.microsoft.com/office/drawing/2014/main" id="{D20ABD83-0910-A417-4813-421E50BC5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063" y="1662401"/>
            <a:ext cx="2724622" cy="2283355"/>
          </a:xfrm>
          <a:prstGeom prst="rect">
            <a:avLst/>
          </a:prstGeom>
        </p:spPr>
      </p:pic>
    </p:spTree>
    <p:extLst>
      <p:ext uri="{BB962C8B-B14F-4D97-AF65-F5344CB8AC3E}">
        <p14:creationId xmlns:p14="http://schemas.microsoft.com/office/powerpoint/2010/main" val="2263491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3 (Best Approach): </a:t>
            </a:r>
            <a:endParaRPr lang="en-IN" b="1" dirty="0"/>
          </a:p>
        </p:txBody>
      </p:sp>
      <p:sp>
        <p:nvSpPr>
          <p:cNvPr id="2" name="TextBox 1">
            <a:extLst>
              <a:ext uri="{FF2B5EF4-FFF2-40B4-BE49-F238E27FC236}">
                <a16:creationId xmlns:a16="http://schemas.microsoft.com/office/drawing/2014/main" id="{0D13CAC0-6385-5114-F5EF-AD36A9B1A3C9}"/>
              </a:ext>
            </a:extLst>
          </p:cNvPr>
          <p:cNvSpPr txBox="1"/>
          <p:nvPr/>
        </p:nvSpPr>
        <p:spPr>
          <a:xfrm>
            <a:off x="935897" y="1174339"/>
            <a:ext cx="8401050" cy="3693319"/>
          </a:xfrm>
          <a:prstGeom prst="rect">
            <a:avLst/>
          </a:prstGeom>
          <a:noFill/>
        </p:spPr>
        <p:txBody>
          <a:bodyPr wrap="square" rtlCol="0">
            <a:spAutoFit/>
          </a:bodyPr>
          <a:lstStyle/>
          <a:p>
            <a:pPr marL="342900" indent="-342900">
              <a:buFont typeface="+mj-lt"/>
              <a:buAutoNum type="arabicPeriod"/>
            </a:pPr>
            <a:r>
              <a:rPr lang="en-US" dirty="0"/>
              <a:t>Extract Trust pilot and Power reviews data – Since Jan 1 2015</a:t>
            </a:r>
          </a:p>
          <a:p>
            <a:pPr marL="800100" lvl="1" indent="-342900">
              <a:buFont typeface="Arial" panose="020B0604020202020204" pitchFamily="34" charset="0"/>
              <a:buChar char="•"/>
            </a:pPr>
            <a:r>
              <a:rPr lang="en-US" dirty="0"/>
              <a:t>Trust pilot – via API</a:t>
            </a:r>
          </a:p>
          <a:p>
            <a:pPr marL="800100" lvl="1" indent="-342900">
              <a:buFont typeface="Arial" panose="020B0604020202020204" pitchFamily="34" charset="0"/>
              <a:buChar char="•"/>
            </a:pPr>
            <a:r>
              <a:rPr lang="en-US" dirty="0"/>
              <a:t>Power Reviews – Manual since API returns incorrect results</a:t>
            </a:r>
          </a:p>
          <a:p>
            <a:pPr marL="342900" indent="-342900">
              <a:buFont typeface="+mj-lt"/>
              <a:buAutoNum type="arabicPeriod"/>
            </a:pPr>
            <a:r>
              <a:rPr lang="en-IN" dirty="0"/>
              <a:t>Data observations</a:t>
            </a:r>
          </a:p>
          <a:p>
            <a:pPr marL="800100" lvl="1" indent="-342900">
              <a:buFont typeface="Arial" panose="020B0604020202020204" pitchFamily="34" charset="0"/>
              <a:buChar char="•"/>
            </a:pPr>
            <a:r>
              <a:rPr lang="en-IN" dirty="0"/>
              <a:t>4 and 5 starts data overpowers rating 1 and 2 completely</a:t>
            </a:r>
          </a:p>
          <a:p>
            <a:pPr marL="342900" indent="-342900">
              <a:buFont typeface="+mj-lt"/>
              <a:buAutoNum type="arabicPeriod"/>
            </a:pPr>
            <a:r>
              <a:rPr lang="en-IN" dirty="0"/>
              <a:t>Data Balancing performed using more unique neutral sentiments</a:t>
            </a:r>
          </a:p>
          <a:p>
            <a:pPr marL="800100" lvl="1" indent="-342900">
              <a:buFont typeface="Arial" panose="020B0604020202020204" pitchFamily="34" charset="0"/>
              <a:buChar char="•"/>
            </a:pPr>
            <a:r>
              <a:rPr lang="en-IN" dirty="0"/>
              <a:t>Clubbed neutral (rating 3) sentiments with Trust pilot and Power reviews</a:t>
            </a:r>
          </a:p>
          <a:p>
            <a:pPr marL="800100" lvl="1" indent="-342900">
              <a:buFont typeface="Arial" panose="020B0604020202020204" pitchFamily="34" charset="0"/>
              <a:buChar char="•"/>
            </a:pPr>
            <a:r>
              <a:rPr lang="en-IN" dirty="0"/>
              <a:t>Neutral sentiments data extracted from Kaggle (References in notebook)</a:t>
            </a:r>
          </a:p>
          <a:p>
            <a:pPr marL="342900" indent="-342900">
              <a:buFont typeface="+mj-lt"/>
              <a:buAutoNum type="arabicPeriod"/>
            </a:pPr>
            <a:r>
              <a:rPr lang="en-IN" b="1" dirty="0"/>
              <a:t>Micro Text Pre-processing </a:t>
            </a:r>
            <a:r>
              <a:rPr lang="en-IN" b="1" dirty="0">
                <a:sym typeface="Wingdings" panose="05000000000000000000" pitchFamily="2" charset="2"/>
              </a:rPr>
              <a:t> Exclusion of Lemmatisation / STOP words </a:t>
            </a:r>
            <a:endParaRPr lang="en-IN" b="1" dirty="0"/>
          </a:p>
          <a:p>
            <a:pPr marL="800100" lvl="1" indent="-342900">
              <a:buFont typeface="Arial" panose="020B0604020202020204" pitchFamily="34" charset="0"/>
              <a:buChar char="•"/>
            </a:pPr>
            <a:r>
              <a:rPr lang="en-IN" dirty="0"/>
              <a:t>Lowercasing 	 Contractions Removal	Emoji Replacement</a:t>
            </a:r>
          </a:p>
          <a:p>
            <a:pPr marL="800100" lvl="1" indent="-342900">
              <a:buFont typeface="Arial" panose="020B0604020202020204" pitchFamily="34" charset="0"/>
              <a:buChar char="•"/>
            </a:pPr>
            <a:r>
              <a:rPr lang="en-IN" dirty="0"/>
              <a:t>Special characters removal</a:t>
            </a:r>
          </a:p>
          <a:p>
            <a:pPr marL="342900" indent="-342900">
              <a:buFont typeface="+mj-lt"/>
              <a:buAutoNum type="arabicPeriod"/>
            </a:pPr>
            <a:r>
              <a:rPr lang="en-IN" dirty="0"/>
              <a:t>Model Training and predictions</a:t>
            </a:r>
          </a:p>
          <a:p>
            <a:pPr marL="342900" indent="-342900">
              <a:buFont typeface="+mj-lt"/>
              <a:buAutoNum type="arabicPeriod"/>
            </a:pPr>
            <a:r>
              <a:rPr lang="en-IN" dirty="0"/>
              <a:t>True vs Predicted sentiments</a:t>
            </a:r>
          </a:p>
        </p:txBody>
      </p:sp>
      <p:pic>
        <p:nvPicPr>
          <p:cNvPr id="4" name="Picture 3">
            <a:extLst>
              <a:ext uri="{FF2B5EF4-FFF2-40B4-BE49-F238E27FC236}">
                <a16:creationId xmlns:a16="http://schemas.microsoft.com/office/drawing/2014/main" id="{674117E9-1EAA-4269-BF6E-EF7EFC672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7625" y="1003206"/>
            <a:ext cx="2953162" cy="2000529"/>
          </a:xfrm>
          <a:prstGeom prst="rect">
            <a:avLst/>
          </a:prstGeom>
        </p:spPr>
      </p:pic>
      <p:pic>
        <p:nvPicPr>
          <p:cNvPr id="7" name="Picture 6">
            <a:extLst>
              <a:ext uri="{FF2B5EF4-FFF2-40B4-BE49-F238E27FC236}">
                <a16:creationId xmlns:a16="http://schemas.microsoft.com/office/drawing/2014/main" id="{AB596BA8-442C-C442-724A-9D18EE6F17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7625" y="3553727"/>
            <a:ext cx="2953162" cy="2130624"/>
          </a:xfrm>
          <a:prstGeom prst="rect">
            <a:avLst/>
          </a:prstGeom>
        </p:spPr>
      </p:pic>
    </p:spTree>
    <p:extLst>
      <p:ext uri="{BB962C8B-B14F-4D97-AF65-F5344CB8AC3E}">
        <p14:creationId xmlns:p14="http://schemas.microsoft.com/office/powerpoint/2010/main" val="352758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INTRODUCTION</a:t>
            </a:r>
          </a:p>
        </p:txBody>
      </p:sp>
    </p:spTree>
    <p:extLst>
      <p:ext uri="{BB962C8B-B14F-4D97-AF65-F5344CB8AC3E}">
        <p14:creationId xmlns:p14="http://schemas.microsoft.com/office/powerpoint/2010/main" val="467869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3 (Cont.): </a:t>
            </a:r>
            <a:endParaRPr lang="en-IN" b="1" dirty="0"/>
          </a:p>
        </p:txBody>
      </p:sp>
      <p:graphicFrame>
        <p:nvGraphicFramePr>
          <p:cNvPr id="11" name="Table 10">
            <a:extLst>
              <a:ext uri="{FF2B5EF4-FFF2-40B4-BE49-F238E27FC236}">
                <a16:creationId xmlns:a16="http://schemas.microsoft.com/office/drawing/2014/main" id="{F1B97355-BCA5-EF42-7EC7-C04F89D3D556}"/>
              </a:ext>
            </a:extLst>
          </p:cNvPr>
          <p:cNvGraphicFramePr>
            <a:graphicFrameLocks noGrp="1"/>
          </p:cNvGraphicFramePr>
          <p:nvPr>
            <p:extLst>
              <p:ext uri="{D42A27DB-BD31-4B8C-83A1-F6EECF244321}">
                <p14:modId xmlns:p14="http://schemas.microsoft.com/office/powerpoint/2010/main" val="895537473"/>
              </p:ext>
            </p:extLst>
          </p:nvPr>
        </p:nvGraphicFramePr>
        <p:xfrm>
          <a:off x="935897" y="1706880"/>
          <a:ext cx="3002116" cy="2219960"/>
        </p:xfrm>
        <a:graphic>
          <a:graphicData uri="http://schemas.openxmlformats.org/drawingml/2006/table">
            <a:tbl>
              <a:tblPr firstRow="1" bandRow="1">
                <a:tableStyleId>{7E9639D4-E3E2-4D34-9284-5A2195B3D0D7}</a:tableStyleId>
              </a:tblPr>
              <a:tblGrid>
                <a:gridCol w="947174">
                  <a:extLst>
                    <a:ext uri="{9D8B030D-6E8A-4147-A177-3AD203B41FA5}">
                      <a16:colId xmlns:a16="http://schemas.microsoft.com/office/drawing/2014/main" val="3342345000"/>
                    </a:ext>
                  </a:extLst>
                </a:gridCol>
                <a:gridCol w="2054942">
                  <a:extLst>
                    <a:ext uri="{9D8B030D-6E8A-4147-A177-3AD203B41FA5}">
                      <a16:colId xmlns:a16="http://schemas.microsoft.com/office/drawing/2014/main" val="362116387"/>
                    </a:ext>
                  </a:extLst>
                </a:gridCol>
              </a:tblGrid>
              <a:tr h="0">
                <a:tc>
                  <a:txBody>
                    <a:bodyPr/>
                    <a:lstStyle/>
                    <a:p>
                      <a:r>
                        <a:rPr lang="en-US" dirty="0"/>
                        <a:t>Rating</a:t>
                      </a:r>
                      <a:endParaRPr lang="en-IN" dirty="0"/>
                    </a:p>
                  </a:txBody>
                  <a:tcPr/>
                </a:tc>
                <a:tc>
                  <a:txBody>
                    <a:bodyPr/>
                    <a:lstStyle/>
                    <a:p>
                      <a:r>
                        <a:rPr lang="en-US" dirty="0"/>
                        <a:t>No. of reviews</a:t>
                      </a:r>
                      <a:endParaRPr lang="en-IN" dirty="0"/>
                    </a:p>
                  </a:txBody>
                  <a:tcPr/>
                </a:tc>
                <a:extLst>
                  <a:ext uri="{0D108BD9-81ED-4DB2-BD59-A6C34878D82A}">
                    <a16:rowId xmlns:a16="http://schemas.microsoft.com/office/drawing/2014/main" val="799211327"/>
                  </a:ext>
                </a:extLst>
              </a:tr>
              <a:tr h="370840">
                <a:tc>
                  <a:txBody>
                    <a:bodyPr/>
                    <a:lstStyle/>
                    <a:p>
                      <a:r>
                        <a:rPr lang="en-US" dirty="0"/>
                        <a:t>1</a:t>
                      </a:r>
                      <a:endParaRPr lang="en-IN" dirty="0"/>
                    </a:p>
                  </a:txBody>
                  <a:tcPr/>
                </a:tc>
                <a:tc>
                  <a:txBody>
                    <a:bodyPr/>
                    <a:lstStyle/>
                    <a:p>
                      <a:r>
                        <a:rPr lang="en-US" dirty="0"/>
                        <a:t>3559</a:t>
                      </a:r>
                      <a:endParaRPr lang="en-IN" dirty="0"/>
                    </a:p>
                  </a:txBody>
                  <a:tcPr/>
                </a:tc>
                <a:extLst>
                  <a:ext uri="{0D108BD9-81ED-4DB2-BD59-A6C34878D82A}">
                    <a16:rowId xmlns:a16="http://schemas.microsoft.com/office/drawing/2014/main" val="286097317"/>
                  </a:ext>
                </a:extLst>
              </a:tr>
              <a:tr h="370840">
                <a:tc>
                  <a:txBody>
                    <a:bodyPr/>
                    <a:lstStyle/>
                    <a:p>
                      <a:r>
                        <a:rPr lang="en-US" dirty="0"/>
                        <a:t>2</a:t>
                      </a:r>
                      <a:endParaRPr lang="en-IN" dirty="0"/>
                    </a:p>
                  </a:txBody>
                  <a:tcPr/>
                </a:tc>
                <a:tc>
                  <a:txBody>
                    <a:bodyPr/>
                    <a:lstStyle/>
                    <a:p>
                      <a:r>
                        <a:rPr lang="en-US" dirty="0"/>
                        <a:t>3395</a:t>
                      </a:r>
                      <a:endParaRPr lang="en-IN" dirty="0"/>
                    </a:p>
                  </a:txBody>
                  <a:tcPr/>
                </a:tc>
                <a:extLst>
                  <a:ext uri="{0D108BD9-81ED-4DB2-BD59-A6C34878D82A}">
                    <a16:rowId xmlns:a16="http://schemas.microsoft.com/office/drawing/2014/main" val="1683714904"/>
                  </a:ext>
                </a:extLst>
              </a:tr>
              <a:tr h="370840">
                <a:tc>
                  <a:txBody>
                    <a:bodyPr/>
                    <a:lstStyle/>
                    <a:p>
                      <a:r>
                        <a:rPr lang="en-US" dirty="0"/>
                        <a:t>3</a:t>
                      </a:r>
                      <a:endParaRPr lang="en-IN" dirty="0"/>
                    </a:p>
                  </a:txBody>
                  <a:tcPr/>
                </a:tc>
                <a:tc>
                  <a:txBody>
                    <a:bodyPr/>
                    <a:lstStyle/>
                    <a:p>
                      <a:r>
                        <a:rPr lang="en-US" dirty="0"/>
                        <a:t>6741</a:t>
                      </a:r>
                      <a:endParaRPr lang="en-IN" dirty="0"/>
                    </a:p>
                  </a:txBody>
                  <a:tcPr/>
                </a:tc>
                <a:extLst>
                  <a:ext uri="{0D108BD9-81ED-4DB2-BD59-A6C34878D82A}">
                    <a16:rowId xmlns:a16="http://schemas.microsoft.com/office/drawing/2014/main" val="2245065735"/>
                  </a:ext>
                </a:extLst>
              </a:tr>
              <a:tr h="370840">
                <a:tc>
                  <a:txBody>
                    <a:bodyPr/>
                    <a:lstStyle/>
                    <a:p>
                      <a:r>
                        <a:rPr lang="en-US" dirty="0"/>
                        <a:t>4</a:t>
                      </a:r>
                      <a:endParaRPr lang="en-IN" dirty="0"/>
                    </a:p>
                  </a:txBody>
                  <a:tcPr/>
                </a:tc>
                <a:tc>
                  <a:txBody>
                    <a:bodyPr/>
                    <a:lstStyle/>
                    <a:p>
                      <a:r>
                        <a:rPr lang="en-US" dirty="0"/>
                        <a:t>3586</a:t>
                      </a:r>
                      <a:endParaRPr lang="en-IN" dirty="0"/>
                    </a:p>
                  </a:txBody>
                  <a:tcPr/>
                </a:tc>
                <a:extLst>
                  <a:ext uri="{0D108BD9-81ED-4DB2-BD59-A6C34878D82A}">
                    <a16:rowId xmlns:a16="http://schemas.microsoft.com/office/drawing/2014/main" val="853100253"/>
                  </a:ext>
                </a:extLst>
              </a:tr>
              <a:tr h="370840">
                <a:tc>
                  <a:txBody>
                    <a:bodyPr/>
                    <a:lstStyle/>
                    <a:p>
                      <a:r>
                        <a:rPr lang="en-US" dirty="0"/>
                        <a:t>5</a:t>
                      </a:r>
                      <a:endParaRPr lang="en-IN" dirty="0"/>
                    </a:p>
                  </a:txBody>
                  <a:tcPr/>
                </a:tc>
                <a:tc>
                  <a:txBody>
                    <a:bodyPr/>
                    <a:lstStyle/>
                    <a:p>
                      <a:r>
                        <a:rPr lang="en-US" dirty="0"/>
                        <a:t>3467</a:t>
                      </a:r>
                      <a:endParaRPr lang="en-IN" dirty="0"/>
                    </a:p>
                  </a:txBody>
                  <a:tcPr/>
                </a:tc>
                <a:extLst>
                  <a:ext uri="{0D108BD9-81ED-4DB2-BD59-A6C34878D82A}">
                    <a16:rowId xmlns:a16="http://schemas.microsoft.com/office/drawing/2014/main" val="3220238710"/>
                  </a:ext>
                </a:extLst>
              </a:tr>
            </a:tbl>
          </a:graphicData>
        </a:graphic>
      </p:graphicFrame>
      <p:sp>
        <p:nvSpPr>
          <p:cNvPr id="12" name="TextBox 11">
            <a:extLst>
              <a:ext uri="{FF2B5EF4-FFF2-40B4-BE49-F238E27FC236}">
                <a16:creationId xmlns:a16="http://schemas.microsoft.com/office/drawing/2014/main" id="{499A12B6-F8C0-F19C-A899-3326D2A327C0}"/>
              </a:ext>
            </a:extLst>
          </p:cNvPr>
          <p:cNvSpPr txBox="1"/>
          <p:nvPr/>
        </p:nvSpPr>
        <p:spPr>
          <a:xfrm>
            <a:off x="4814722" y="1170377"/>
            <a:ext cx="3350968" cy="369332"/>
          </a:xfrm>
          <a:prstGeom prst="rect">
            <a:avLst/>
          </a:prstGeom>
          <a:noFill/>
        </p:spPr>
        <p:txBody>
          <a:bodyPr wrap="square" rtlCol="0">
            <a:spAutoFit/>
          </a:bodyPr>
          <a:lstStyle/>
          <a:p>
            <a:r>
              <a:rPr lang="en-US" b="1" dirty="0"/>
              <a:t>Train/Validation Split: 80/20</a:t>
            </a:r>
            <a:endParaRPr lang="en-IN" b="1" dirty="0"/>
          </a:p>
        </p:txBody>
      </p:sp>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Total Reviews: 20,748</a:t>
            </a:r>
            <a:endParaRPr lang="en-IN" b="1" dirty="0"/>
          </a:p>
        </p:txBody>
      </p:sp>
      <p:graphicFrame>
        <p:nvGraphicFramePr>
          <p:cNvPr id="15" name="Table 14">
            <a:extLst>
              <a:ext uri="{FF2B5EF4-FFF2-40B4-BE49-F238E27FC236}">
                <a16:creationId xmlns:a16="http://schemas.microsoft.com/office/drawing/2014/main" id="{5DA4EC88-C676-18CC-9892-0C2A25C3D2F2}"/>
              </a:ext>
            </a:extLst>
          </p:cNvPr>
          <p:cNvGraphicFramePr>
            <a:graphicFrameLocks noGrp="1"/>
          </p:cNvGraphicFramePr>
          <p:nvPr>
            <p:extLst>
              <p:ext uri="{D42A27DB-BD31-4B8C-83A1-F6EECF244321}">
                <p14:modId xmlns:p14="http://schemas.microsoft.com/office/powerpoint/2010/main" val="3453918918"/>
              </p:ext>
            </p:extLst>
          </p:nvPr>
        </p:nvGraphicFramePr>
        <p:xfrm>
          <a:off x="4814721" y="1955800"/>
          <a:ext cx="3759007" cy="1478280"/>
        </p:xfrm>
        <a:graphic>
          <a:graphicData uri="http://schemas.openxmlformats.org/drawingml/2006/table">
            <a:tbl>
              <a:tblPr firstRow="1" bandRow="1">
                <a:tableStyleId>{7E9639D4-E3E2-4D34-9284-5A2195B3D0D7}</a:tableStyleId>
              </a:tblPr>
              <a:tblGrid>
                <a:gridCol w="1841718">
                  <a:extLst>
                    <a:ext uri="{9D8B030D-6E8A-4147-A177-3AD203B41FA5}">
                      <a16:colId xmlns:a16="http://schemas.microsoft.com/office/drawing/2014/main" val="3342345000"/>
                    </a:ext>
                  </a:extLst>
                </a:gridCol>
                <a:gridCol w="1917289">
                  <a:extLst>
                    <a:ext uri="{9D8B030D-6E8A-4147-A177-3AD203B41FA5}">
                      <a16:colId xmlns:a16="http://schemas.microsoft.com/office/drawing/2014/main" val="362116387"/>
                    </a:ext>
                  </a:extLst>
                </a:gridCol>
              </a:tblGrid>
              <a:tr h="0">
                <a:tc>
                  <a:txBody>
                    <a:bodyPr/>
                    <a:lstStyle/>
                    <a:p>
                      <a:r>
                        <a:rPr lang="en-US" dirty="0"/>
                        <a:t>Sentiment Label</a:t>
                      </a:r>
                      <a:endParaRPr lang="en-IN" dirty="0"/>
                    </a:p>
                  </a:txBody>
                  <a:tcPr/>
                </a:tc>
                <a:tc>
                  <a:txBody>
                    <a:bodyPr/>
                    <a:lstStyle/>
                    <a:p>
                      <a:r>
                        <a:rPr lang="en-US" dirty="0"/>
                        <a:t>No. of reviews</a:t>
                      </a:r>
                      <a:endParaRPr lang="en-IN" dirty="0"/>
                    </a:p>
                  </a:txBody>
                  <a:tcPr/>
                </a:tc>
                <a:extLst>
                  <a:ext uri="{0D108BD9-81ED-4DB2-BD59-A6C34878D82A}">
                    <a16:rowId xmlns:a16="http://schemas.microsoft.com/office/drawing/2014/main" val="799211327"/>
                  </a:ext>
                </a:extLst>
              </a:tr>
              <a:tr h="370840">
                <a:tc>
                  <a:txBody>
                    <a:bodyPr/>
                    <a:lstStyle/>
                    <a:p>
                      <a:r>
                        <a:rPr lang="en-US" dirty="0"/>
                        <a:t>0</a:t>
                      </a:r>
                      <a:endParaRPr lang="en-IN" dirty="0"/>
                    </a:p>
                  </a:txBody>
                  <a:tcPr/>
                </a:tc>
                <a:tc>
                  <a:txBody>
                    <a:bodyPr/>
                    <a:lstStyle/>
                    <a:p>
                      <a:r>
                        <a:rPr lang="en-US" dirty="0"/>
                        <a:t>5563</a:t>
                      </a:r>
                      <a:endParaRPr lang="en-IN" dirty="0"/>
                    </a:p>
                  </a:txBody>
                  <a:tcPr/>
                </a:tc>
                <a:extLst>
                  <a:ext uri="{0D108BD9-81ED-4DB2-BD59-A6C34878D82A}">
                    <a16:rowId xmlns:a16="http://schemas.microsoft.com/office/drawing/2014/main" val="286097317"/>
                  </a:ext>
                </a:extLst>
              </a:tr>
              <a:tr h="370840">
                <a:tc>
                  <a:txBody>
                    <a:bodyPr/>
                    <a:lstStyle/>
                    <a:p>
                      <a:r>
                        <a:rPr lang="en-US" dirty="0"/>
                        <a:t>1</a:t>
                      </a:r>
                      <a:endParaRPr lang="en-IN" dirty="0"/>
                    </a:p>
                  </a:txBody>
                  <a:tcPr/>
                </a:tc>
                <a:tc>
                  <a:txBody>
                    <a:bodyPr/>
                    <a:lstStyle/>
                    <a:p>
                      <a:r>
                        <a:rPr lang="en-US" dirty="0"/>
                        <a:t>5392</a:t>
                      </a:r>
                      <a:endParaRPr lang="en-IN" dirty="0"/>
                    </a:p>
                  </a:txBody>
                  <a:tcPr/>
                </a:tc>
                <a:extLst>
                  <a:ext uri="{0D108BD9-81ED-4DB2-BD59-A6C34878D82A}">
                    <a16:rowId xmlns:a16="http://schemas.microsoft.com/office/drawing/2014/main" val="1683714904"/>
                  </a:ext>
                </a:extLst>
              </a:tr>
              <a:tr h="370840">
                <a:tc>
                  <a:txBody>
                    <a:bodyPr/>
                    <a:lstStyle/>
                    <a:p>
                      <a:r>
                        <a:rPr lang="en-US" dirty="0"/>
                        <a:t>2</a:t>
                      </a:r>
                      <a:endParaRPr lang="en-IN" dirty="0"/>
                    </a:p>
                  </a:txBody>
                  <a:tcPr/>
                </a:tc>
                <a:tc>
                  <a:txBody>
                    <a:bodyPr/>
                    <a:lstStyle/>
                    <a:p>
                      <a:r>
                        <a:rPr lang="en-US" dirty="0"/>
                        <a:t>5642</a:t>
                      </a:r>
                      <a:endParaRPr lang="en-IN" dirty="0"/>
                    </a:p>
                  </a:txBody>
                  <a:tcPr/>
                </a:tc>
                <a:extLst>
                  <a:ext uri="{0D108BD9-81ED-4DB2-BD59-A6C34878D82A}">
                    <a16:rowId xmlns:a16="http://schemas.microsoft.com/office/drawing/2014/main" val="2245065735"/>
                  </a:ext>
                </a:extLst>
              </a:tr>
            </a:tbl>
          </a:graphicData>
        </a:graphic>
      </p:graphicFrame>
      <p:sp>
        <p:nvSpPr>
          <p:cNvPr id="16" name="TextBox 15">
            <a:extLst>
              <a:ext uri="{FF2B5EF4-FFF2-40B4-BE49-F238E27FC236}">
                <a16:creationId xmlns:a16="http://schemas.microsoft.com/office/drawing/2014/main" id="{24DB25CE-F883-0F77-9D3D-00BBC3CB1EB9}"/>
              </a:ext>
            </a:extLst>
          </p:cNvPr>
          <p:cNvSpPr txBox="1"/>
          <p:nvPr/>
        </p:nvSpPr>
        <p:spPr>
          <a:xfrm>
            <a:off x="4814721" y="1499517"/>
            <a:ext cx="3350968" cy="338554"/>
          </a:xfrm>
          <a:prstGeom prst="rect">
            <a:avLst/>
          </a:prstGeom>
          <a:noFill/>
        </p:spPr>
        <p:txBody>
          <a:bodyPr wrap="square" rtlCol="0">
            <a:spAutoFit/>
          </a:bodyPr>
          <a:lstStyle/>
          <a:p>
            <a:r>
              <a:rPr lang="en-US" sz="1600" dirty="0"/>
              <a:t>Train Data Distribution</a:t>
            </a:r>
            <a:endParaRPr lang="en-IN" sz="1600" dirty="0"/>
          </a:p>
        </p:txBody>
      </p:sp>
      <p:sp>
        <p:nvSpPr>
          <p:cNvPr id="17" name="TextBox 16">
            <a:extLst>
              <a:ext uri="{FF2B5EF4-FFF2-40B4-BE49-F238E27FC236}">
                <a16:creationId xmlns:a16="http://schemas.microsoft.com/office/drawing/2014/main" id="{47C392D2-6882-472D-ED9D-3F19722831DC}"/>
              </a:ext>
            </a:extLst>
          </p:cNvPr>
          <p:cNvSpPr txBox="1"/>
          <p:nvPr/>
        </p:nvSpPr>
        <p:spPr>
          <a:xfrm>
            <a:off x="4814721" y="3680894"/>
            <a:ext cx="3350968" cy="338554"/>
          </a:xfrm>
          <a:prstGeom prst="rect">
            <a:avLst/>
          </a:prstGeom>
          <a:noFill/>
        </p:spPr>
        <p:txBody>
          <a:bodyPr wrap="square" rtlCol="0">
            <a:spAutoFit/>
          </a:bodyPr>
          <a:lstStyle/>
          <a:p>
            <a:r>
              <a:rPr lang="en-US" sz="1600" dirty="0"/>
              <a:t>Validation Data Distribution</a:t>
            </a:r>
            <a:endParaRPr lang="en-IN" sz="1600" dirty="0"/>
          </a:p>
        </p:txBody>
      </p:sp>
      <p:graphicFrame>
        <p:nvGraphicFramePr>
          <p:cNvPr id="18" name="Table 17">
            <a:extLst>
              <a:ext uri="{FF2B5EF4-FFF2-40B4-BE49-F238E27FC236}">
                <a16:creationId xmlns:a16="http://schemas.microsoft.com/office/drawing/2014/main" id="{526A9DAF-A7AC-B1FE-CB2B-AE11C7987BD4}"/>
              </a:ext>
            </a:extLst>
          </p:cNvPr>
          <p:cNvGraphicFramePr>
            <a:graphicFrameLocks noGrp="1"/>
          </p:cNvGraphicFramePr>
          <p:nvPr>
            <p:extLst>
              <p:ext uri="{D42A27DB-BD31-4B8C-83A1-F6EECF244321}">
                <p14:modId xmlns:p14="http://schemas.microsoft.com/office/powerpoint/2010/main" val="2362355525"/>
              </p:ext>
            </p:extLst>
          </p:nvPr>
        </p:nvGraphicFramePr>
        <p:xfrm>
          <a:off x="4814721" y="4117095"/>
          <a:ext cx="3759007" cy="1478280"/>
        </p:xfrm>
        <a:graphic>
          <a:graphicData uri="http://schemas.openxmlformats.org/drawingml/2006/table">
            <a:tbl>
              <a:tblPr firstRow="1" bandRow="1">
                <a:tableStyleId>{7E9639D4-E3E2-4D34-9284-5A2195B3D0D7}</a:tableStyleId>
              </a:tblPr>
              <a:tblGrid>
                <a:gridCol w="1841718">
                  <a:extLst>
                    <a:ext uri="{9D8B030D-6E8A-4147-A177-3AD203B41FA5}">
                      <a16:colId xmlns:a16="http://schemas.microsoft.com/office/drawing/2014/main" val="3342345000"/>
                    </a:ext>
                  </a:extLst>
                </a:gridCol>
                <a:gridCol w="1917289">
                  <a:extLst>
                    <a:ext uri="{9D8B030D-6E8A-4147-A177-3AD203B41FA5}">
                      <a16:colId xmlns:a16="http://schemas.microsoft.com/office/drawing/2014/main" val="362116387"/>
                    </a:ext>
                  </a:extLst>
                </a:gridCol>
              </a:tblGrid>
              <a:tr h="0">
                <a:tc>
                  <a:txBody>
                    <a:bodyPr/>
                    <a:lstStyle/>
                    <a:p>
                      <a:r>
                        <a:rPr lang="en-US" dirty="0"/>
                        <a:t>Sentiment Label</a:t>
                      </a:r>
                      <a:endParaRPr lang="en-IN" dirty="0"/>
                    </a:p>
                  </a:txBody>
                  <a:tcPr/>
                </a:tc>
                <a:tc>
                  <a:txBody>
                    <a:bodyPr/>
                    <a:lstStyle/>
                    <a:p>
                      <a:r>
                        <a:rPr lang="en-US" dirty="0"/>
                        <a:t>No. of reviews</a:t>
                      </a:r>
                      <a:endParaRPr lang="en-IN" dirty="0"/>
                    </a:p>
                  </a:txBody>
                  <a:tcPr/>
                </a:tc>
                <a:extLst>
                  <a:ext uri="{0D108BD9-81ED-4DB2-BD59-A6C34878D82A}">
                    <a16:rowId xmlns:a16="http://schemas.microsoft.com/office/drawing/2014/main" val="799211327"/>
                  </a:ext>
                </a:extLst>
              </a:tr>
              <a:tr h="370840">
                <a:tc>
                  <a:txBody>
                    <a:bodyPr/>
                    <a:lstStyle/>
                    <a:p>
                      <a:r>
                        <a:rPr lang="en-US" dirty="0"/>
                        <a:t>0</a:t>
                      </a:r>
                      <a:endParaRPr lang="en-IN" dirty="0"/>
                    </a:p>
                  </a:txBody>
                  <a:tcPr/>
                </a:tc>
                <a:tc>
                  <a:txBody>
                    <a:bodyPr/>
                    <a:lstStyle/>
                    <a:p>
                      <a:r>
                        <a:rPr lang="en-US" dirty="0"/>
                        <a:t>1391</a:t>
                      </a:r>
                      <a:endParaRPr lang="en-IN" dirty="0"/>
                    </a:p>
                  </a:txBody>
                  <a:tcPr/>
                </a:tc>
                <a:extLst>
                  <a:ext uri="{0D108BD9-81ED-4DB2-BD59-A6C34878D82A}">
                    <a16:rowId xmlns:a16="http://schemas.microsoft.com/office/drawing/2014/main" val="286097317"/>
                  </a:ext>
                </a:extLst>
              </a:tr>
              <a:tr h="370840">
                <a:tc>
                  <a:txBody>
                    <a:bodyPr/>
                    <a:lstStyle/>
                    <a:p>
                      <a:r>
                        <a:rPr lang="en-US" dirty="0"/>
                        <a:t>1</a:t>
                      </a:r>
                      <a:endParaRPr lang="en-IN" dirty="0"/>
                    </a:p>
                  </a:txBody>
                  <a:tcPr/>
                </a:tc>
                <a:tc>
                  <a:txBody>
                    <a:bodyPr/>
                    <a:lstStyle/>
                    <a:p>
                      <a:r>
                        <a:rPr lang="en-US" dirty="0"/>
                        <a:t>1349</a:t>
                      </a:r>
                      <a:endParaRPr lang="en-IN" dirty="0"/>
                    </a:p>
                  </a:txBody>
                  <a:tcPr/>
                </a:tc>
                <a:extLst>
                  <a:ext uri="{0D108BD9-81ED-4DB2-BD59-A6C34878D82A}">
                    <a16:rowId xmlns:a16="http://schemas.microsoft.com/office/drawing/2014/main" val="1683714904"/>
                  </a:ext>
                </a:extLst>
              </a:tr>
              <a:tr h="370840">
                <a:tc>
                  <a:txBody>
                    <a:bodyPr/>
                    <a:lstStyle/>
                    <a:p>
                      <a:r>
                        <a:rPr lang="en-US" dirty="0"/>
                        <a:t>2</a:t>
                      </a:r>
                      <a:endParaRPr lang="en-IN" dirty="0"/>
                    </a:p>
                  </a:txBody>
                  <a:tcPr/>
                </a:tc>
                <a:tc>
                  <a:txBody>
                    <a:bodyPr/>
                    <a:lstStyle/>
                    <a:p>
                      <a:r>
                        <a:rPr lang="en-US" dirty="0"/>
                        <a:t>1411</a:t>
                      </a:r>
                      <a:endParaRPr lang="en-IN" dirty="0"/>
                    </a:p>
                  </a:txBody>
                  <a:tcPr/>
                </a:tc>
                <a:extLst>
                  <a:ext uri="{0D108BD9-81ED-4DB2-BD59-A6C34878D82A}">
                    <a16:rowId xmlns:a16="http://schemas.microsoft.com/office/drawing/2014/main" val="2245065735"/>
                  </a:ext>
                </a:extLst>
              </a:tr>
            </a:tbl>
          </a:graphicData>
        </a:graphic>
      </p:graphicFrame>
      <p:sp>
        <p:nvSpPr>
          <p:cNvPr id="19" name="TextBox 18">
            <a:extLst>
              <a:ext uri="{FF2B5EF4-FFF2-40B4-BE49-F238E27FC236}">
                <a16:creationId xmlns:a16="http://schemas.microsoft.com/office/drawing/2014/main" id="{E566BC55-256D-CA38-4B2D-A20845077828}"/>
              </a:ext>
            </a:extLst>
          </p:cNvPr>
          <p:cNvSpPr txBox="1"/>
          <p:nvPr/>
        </p:nvSpPr>
        <p:spPr>
          <a:xfrm>
            <a:off x="9438965" y="1130185"/>
            <a:ext cx="2477731" cy="1200329"/>
          </a:xfrm>
          <a:prstGeom prst="rect">
            <a:avLst/>
          </a:prstGeom>
          <a:noFill/>
        </p:spPr>
        <p:txBody>
          <a:bodyPr wrap="square" rtlCol="0">
            <a:spAutoFit/>
          </a:bodyPr>
          <a:lstStyle/>
          <a:p>
            <a:r>
              <a:rPr lang="en-US" b="1" dirty="0"/>
              <a:t>Note</a:t>
            </a:r>
          </a:p>
          <a:p>
            <a:r>
              <a:rPr lang="en-US" dirty="0"/>
              <a:t>Label 0 = Rating 1 &amp; 2</a:t>
            </a:r>
          </a:p>
          <a:p>
            <a:r>
              <a:rPr lang="en-US" dirty="0"/>
              <a:t>Label 1 = Rating 3</a:t>
            </a:r>
          </a:p>
          <a:p>
            <a:r>
              <a:rPr lang="en-US" dirty="0"/>
              <a:t>Label 2 = Rating 4 &amp; 5</a:t>
            </a:r>
            <a:endParaRPr lang="en-IN" dirty="0"/>
          </a:p>
        </p:txBody>
      </p:sp>
    </p:spTree>
    <p:extLst>
      <p:ext uri="{BB962C8B-B14F-4D97-AF65-F5344CB8AC3E}">
        <p14:creationId xmlns:p14="http://schemas.microsoft.com/office/powerpoint/2010/main" val="2629014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3 (Cont.): </a:t>
            </a:r>
            <a:endParaRPr lang="en-IN" b="1" dirty="0"/>
          </a:p>
        </p:txBody>
      </p:sp>
      <p:graphicFrame>
        <p:nvGraphicFramePr>
          <p:cNvPr id="11" name="Table 10">
            <a:extLst>
              <a:ext uri="{FF2B5EF4-FFF2-40B4-BE49-F238E27FC236}">
                <a16:creationId xmlns:a16="http://schemas.microsoft.com/office/drawing/2014/main" id="{F1B97355-BCA5-EF42-7EC7-C04F89D3D556}"/>
              </a:ext>
            </a:extLst>
          </p:cNvPr>
          <p:cNvGraphicFramePr>
            <a:graphicFrameLocks noGrp="1"/>
          </p:cNvGraphicFramePr>
          <p:nvPr>
            <p:extLst>
              <p:ext uri="{D42A27DB-BD31-4B8C-83A1-F6EECF244321}">
                <p14:modId xmlns:p14="http://schemas.microsoft.com/office/powerpoint/2010/main" val="828608471"/>
              </p:ext>
            </p:extLst>
          </p:nvPr>
        </p:nvGraphicFramePr>
        <p:xfrm>
          <a:off x="935896" y="2084293"/>
          <a:ext cx="6772593" cy="2194560"/>
        </p:xfrm>
        <a:graphic>
          <a:graphicData uri="http://schemas.openxmlformats.org/drawingml/2006/table">
            <a:tbl>
              <a:tblPr firstRow="1" bandRow="1">
                <a:tableStyleId>{7E9639D4-E3E2-4D34-9284-5A2195B3D0D7}</a:tableStyleId>
              </a:tblPr>
              <a:tblGrid>
                <a:gridCol w="1936851">
                  <a:extLst>
                    <a:ext uri="{9D8B030D-6E8A-4147-A177-3AD203B41FA5}">
                      <a16:colId xmlns:a16="http://schemas.microsoft.com/office/drawing/2014/main" val="3342345000"/>
                    </a:ext>
                  </a:extLst>
                </a:gridCol>
                <a:gridCol w="2083689">
                  <a:extLst>
                    <a:ext uri="{9D8B030D-6E8A-4147-A177-3AD203B41FA5}">
                      <a16:colId xmlns:a16="http://schemas.microsoft.com/office/drawing/2014/main" val="362116387"/>
                    </a:ext>
                  </a:extLst>
                </a:gridCol>
                <a:gridCol w="2752053">
                  <a:extLst>
                    <a:ext uri="{9D8B030D-6E8A-4147-A177-3AD203B41FA5}">
                      <a16:colId xmlns:a16="http://schemas.microsoft.com/office/drawing/2014/main" val="3527061674"/>
                    </a:ext>
                  </a:extLst>
                </a:gridCol>
              </a:tblGrid>
              <a:tr h="285734">
                <a:tc>
                  <a:txBody>
                    <a:bodyPr/>
                    <a:lstStyle/>
                    <a:p>
                      <a:r>
                        <a:rPr lang="en-US" dirty="0"/>
                        <a:t>Model</a:t>
                      </a:r>
                      <a:endParaRPr lang="en-IN" dirty="0"/>
                    </a:p>
                  </a:txBody>
                  <a:tcPr/>
                </a:tc>
                <a:tc>
                  <a:txBody>
                    <a:bodyPr/>
                    <a:lstStyle/>
                    <a:p>
                      <a:r>
                        <a:rPr lang="en-US" dirty="0"/>
                        <a:t>Accuracy</a:t>
                      </a:r>
                      <a:endParaRPr lang="en-IN" dirty="0"/>
                    </a:p>
                  </a:txBody>
                  <a:tcPr/>
                </a:tc>
                <a:tc>
                  <a:txBody>
                    <a:bodyPr/>
                    <a:lstStyle/>
                    <a:p>
                      <a:r>
                        <a:rPr lang="en-US" dirty="0"/>
                        <a:t>F1 Score</a:t>
                      </a:r>
                      <a:endParaRPr lang="en-IN" dirty="0"/>
                    </a:p>
                  </a:txBody>
                  <a:tcPr/>
                </a:tc>
                <a:extLst>
                  <a:ext uri="{0D108BD9-81ED-4DB2-BD59-A6C34878D82A}">
                    <a16:rowId xmlns:a16="http://schemas.microsoft.com/office/drawing/2014/main" val="799211327"/>
                  </a:ext>
                </a:extLst>
              </a:tr>
              <a:tr h="289702">
                <a:tc>
                  <a:txBody>
                    <a:bodyPr/>
                    <a:lstStyle/>
                    <a:p>
                      <a:r>
                        <a:rPr lang="en-US" dirty="0"/>
                        <a:t>SVM</a:t>
                      </a:r>
                      <a:endParaRPr lang="en-IN" dirty="0"/>
                    </a:p>
                  </a:txBody>
                  <a:tcPr/>
                </a:tc>
                <a:tc>
                  <a:txBody>
                    <a:bodyPr/>
                    <a:lstStyle/>
                    <a:p>
                      <a:r>
                        <a:rPr lang="en-IN" sz="1800" b="0" i="0" kern="1200" dirty="0">
                          <a:solidFill>
                            <a:schemeClr val="tx1"/>
                          </a:solidFill>
                          <a:effectLst/>
                          <a:latin typeface="+mn-lt"/>
                          <a:ea typeface="+mn-ea"/>
                          <a:cs typeface="+mn-cs"/>
                        </a:rPr>
                        <a:t>0.735  </a:t>
                      </a:r>
                      <a:endParaRPr lang="en-IN" dirty="0"/>
                    </a:p>
                  </a:txBody>
                  <a:tcPr/>
                </a:tc>
                <a:tc>
                  <a:txBody>
                    <a:bodyPr/>
                    <a:lstStyle/>
                    <a:p>
                      <a:r>
                        <a:rPr lang="en-IN" sz="1800" b="0" i="0" kern="1200" dirty="0">
                          <a:solidFill>
                            <a:schemeClr val="tx1"/>
                          </a:solidFill>
                          <a:effectLst/>
                          <a:latin typeface="+mn-lt"/>
                          <a:ea typeface="+mn-ea"/>
                          <a:cs typeface="+mn-cs"/>
                        </a:rPr>
                        <a:t>0.734</a:t>
                      </a:r>
                      <a:endParaRPr lang="en-IN" dirty="0"/>
                    </a:p>
                  </a:txBody>
                  <a:tcPr/>
                </a:tc>
                <a:extLst>
                  <a:ext uri="{0D108BD9-81ED-4DB2-BD59-A6C34878D82A}">
                    <a16:rowId xmlns:a16="http://schemas.microsoft.com/office/drawing/2014/main" val="286097317"/>
                  </a:ext>
                </a:extLst>
              </a:tr>
              <a:tr h="289702">
                <a:tc>
                  <a:txBody>
                    <a:bodyPr/>
                    <a:lstStyle/>
                    <a:p>
                      <a:r>
                        <a:rPr lang="en-US" dirty="0"/>
                        <a:t>Logistic Regression</a:t>
                      </a:r>
                      <a:endParaRPr lang="en-IN" dirty="0"/>
                    </a:p>
                  </a:txBody>
                  <a:tcPr/>
                </a:tc>
                <a:tc>
                  <a:txBody>
                    <a:bodyPr/>
                    <a:lstStyle/>
                    <a:p>
                      <a:r>
                        <a:rPr lang="en-IN" sz="1800" b="0" i="0" kern="1200" dirty="0">
                          <a:solidFill>
                            <a:schemeClr val="tx1"/>
                          </a:solidFill>
                          <a:effectLst/>
                          <a:latin typeface="+mn-lt"/>
                          <a:ea typeface="+mn-ea"/>
                          <a:cs typeface="+mn-cs"/>
                        </a:rPr>
                        <a:t>0.731 </a:t>
                      </a:r>
                      <a:endParaRPr lang="en-IN" dirty="0"/>
                    </a:p>
                  </a:txBody>
                  <a:tcPr/>
                </a:tc>
                <a:tc>
                  <a:txBody>
                    <a:bodyPr/>
                    <a:lstStyle/>
                    <a:p>
                      <a:r>
                        <a:rPr lang="en-IN" sz="1800" b="0" i="0" kern="1200" dirty="0">
                          <a:solidFill>
                            <a:schemeClr val="tx1"/>
                          </a:solidFill>
                          <a:effectLst/>
                          <a:latin typeface="+mn-lt"/>
                          <a:ea typeface="+mn-ea"/>
                          <a:cs typeface="+mn-cs"/>
                        </a:rPr>
                        <a:t>0.729</a:t>
                      </a:r>
                      <a:endParaRPr lang="en-IN" dirty="0"/>
                    </a:p>
                  </a:txBody>
                  <a:tcPr/>
                </a:tc>
                <a:extLst>
                  <a:ext uri="{0D108BD9-81ED-4DB2-BD59-A6C34878D82A}">
                    <a16:rowId xmlns:a16="http://schemas.microsoft.com/office/drawing/2014/main" val="1683714904"/>
                  </a:ext>
                </a:extLst>
              </a:tr>
              <a:tr h="289702">
                <a:tc>
                  <a:txBody>
                    <a:bodyPr/>
                    <a:lstStyle/>
                    <a:p>
                      <a:r>
                        <a:rPr lang="en-US" dirty="0"/>
                        <a:t>Random Forest</a:t>
                      </a:r>
                      <a:endParaRPr lang="en-IN" dirty="0"/>
                    </a:p>
                  </a:txBody>
                  <a:tcPr/>
                </a:tc>
                <a:tc>
                  <a:txBody>
                    <a:bodyPr/>
                    <a:lstStyle/>
                    <a:p>
                      <a:r>
                        <a:rPr lang="en-IN" sz="1800" b="0" i="0" kern="1200" dirty="0">
                          <a:solidFill>
                            <a:schemeClr val="tx1"/>
                          </a:solidFill>
                          <a:effectLst/>
                          <a:latin typeface="+mn-lt"/>
                          <a:ea typeface="+mn-ea"/>
                          <a:cs typeface="+mn-cs"/>
                        </a:rPr>
                        <a:t>0.696  </a:t>
                      </a:r>
                      <a:endParaRPr lang="en-IN" dirty="0"/>
                    </a:p>
                  </a:txBody>
                  <a:tcPr/>
                </a:tc>
                <a:tc>
                  <a:txBody>
                    <a:bodyPr/>
                    <a:lstStyle/>
                    <a:p>
                      <a:r>
                        <a:rPr lang="en-IN" sz="1800" b="0" i="0" kern="1200" dirty="0">
                          <a:solidFill>
                            <a:schemeClr val="tx1"/>
                          </a:solidFill>
                          <a:effectLst/>
                          <a:latin typeface="+mn-lt"/>
                          <a:ea typeface="+mn-ea"/>
                          <a:cs typeface="+mn-cs"/>
                        </a:rPr>
                        <a:t>0.694</a:t>
                      </a:r>
                      <a:endParaRPr lang="en-IN" dirty="0"/>
                    </a:p>
                  </a:txBody>
                  <a:tcPr/>
                </a:tc>
                <a:extLst>
                  <a:ext uri="{0D108BD9-81ED-4DB2-BD59-A6C34878D82A}">
                    <a16:rowId xmlns:a16="http://schemas.microsoft.com/office/drawing/2014/main" val="3281806753"/>
                  </a:ext>
                </a:extLst>
              </a:tr>
              <a:tr h="289702">
                <a:tc>
                  <a:txBody>
                    <a:bodyPr/>
                    <a:lstStyle/>
                    <a:p>
                      <a:r>
                        <a:rPr lang="en-US" dirty="0"/>
                        <a:t>KNN</a:t>
                      </a:r>
                      <a:endParaRPr lang="en-IN" dirty="0"/>
                    </a:p>
                  </a:txBody>
                  <a:tcPr/>
                </a:tc>
                <a:tc>
                  <a:txBody>
                    <a:bodyPr/>
                    <a:lstStyle/>
                    <a:p>
                      <a:r>
                        <a:rPr lang="en-IN" sz="1800" b="0" i="0" kern="1200" dirty="0">
                          <a:solidFill>
                            <a:schemeClr val="tx1"/>
                          </a:solidFill>
                          <a:effectLst/>
                          <a:latin typeface="+mn-lt"/>
                          <a:ea typeface="+mn-ea"/>
                          <a:cs typeface="+mn-cs"/>
                        </a:rPr>
                        <a:t>0.446 </a:t>
                      </a:r>
                      <a:endParaRPr lang="en-IN" dirty="0"/>
                    </a:p>
                  </a:txBody>
                  <a:tcPr/>
                </a:tc>
                <a:tc>
                  <a:txBody>
                    <a:bodyPr/>
                    <a:lstStyle/>
                    <a:p>
                      <a:r>
                        <a:rPr lang="en-IN" sz="1800" b="0" i="0" kern="1200" dirty="0">
                          <a:solidFill>
                            <a:schemeClr val="tx1"/>
                          </a:solidFill>
                          <a:effectLst/>
                          <a:latin typeface="+mn-lt"/>
                          <a:ea typeface="+mn-ea"/>
                          <a:cs typeface="+mn-cs"/>
                        </a:rPr>
                        <a:t>0.355</a:t>
                      </a:r>
                      <a:endParaRPr lang="en-IN" dirty="0"/>
                    </a:p>
                  </a:txBody>
                  <a:tcPr/>
                </a:tc>
                <a:extLst>
                  <a:ext uri="{0D108BD9-81ED-4DB2-BD59-A6C34878D82A}">
                    <a16:rowId xmlns:a16="http://schemas.microsoft.com/office/drawing/2014/main" val="2245065735"/>
                  </a:ext>
                </a:extLst>
              </a:tr>
              <a:tr h="289702">
                <a:tc>
                  <a:txBody>
                    <a:bodyPr/>
                    <a:lstStyle/>
                    <a:p>
                      <a:r>
                        <a:rPr lang="en-US" dirty="0"/>
                        <a:t>Naïve Bayes</a:t>
                      </a:r>
                      <a:endParaRPr lang="en-IN" dirty="0"/>
                    </a:p>
                  </a:txBody>
                  <a:tcPr/>
                </a:tc>
                <a:tc>
                  <a:txBody>
                    <a:bodyPr/>
                    <a:lstStyle/>
                    <a:p>
                      <a:r>
                        <a:rPr lang="en-IN" sz="1800" b="0" i="0" kern="1200" dirty="0">
                          <a:solidFill>
                            <a:schemeClr val="tx1"/>
                          </a:solidFill>
                          <a:effectLst/>
                          <a:latin typeface="+mn-lt"/>
                          <a:ea typeface="+mn-ea"/>
                          <a:cs typeface="+mn-cs"/>
                        </a:rPr>
                        <a:t>0.699  </a:t>
                      </a:r>
                      <a:endParaRPr lang="en-IN" dirty="0"/>
                    </a:p>
                  </a:txBody>
                  <a:tcPr/>
                </a:tc>
                <a:tc>
                  <a:txBody>
                    <a:bodyPr/>
                    <a:lstStyle/>
                    <a:p>
                      <a:r>
                        <a:rPr lang="en-IN" sz="1800" b="0" i="0" kern="1200" dirty="0">
                          <a:solidFill>
                            <a:schemeClr val="tx1"/>
                          </a:solidFill>
                          <a:effectLst/>
                          <a:latin typeface="+mn-lt"/>
                          <a:ea typeface="+mn-ea"/>
                          <a:cs typeface="+mn-cs"/>
                        </a:rPr>
                        <a:t>0.693</a:t>
                      </a:r>
                      <a:endParaRPr lang="en-IN" dirty="0"/>
                    </a:p>
                  </a:txBody>
                  <a:tcPr/>
                </a:tc>
                <a:extLst>
                  <a:ext uri="{0D108BD9-81ED-4DB2-BD59-A6C34878D82A}">
                    <a16:rowId xmlns:a16="http://schemas.microsoft.com/office/drawing/2014/main" val="853100253"/>
                  </a:ext>
                </a:extLst>
              </a:tr>
            </a:tbl>
          </a:graphicData>
        </a:graphic>
      </p:graphicFrame>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Scores</a:t>
            </a:r>
            <a:endParaRPr lang="en-IN" b="1" dirty="0"/>
          </a:p>
        </p:txBody>
      </p:sp>
      <p:sp>
        <p:nvSpPr>
          <p:cNvPr id="2" name="TextBox 1">
            <a:extLst>
              <a:ext uri="{FF2B5EF4-FFF2-40B4-BE49-F238E27FC236}">
                <a16:creationId xmlns:a16="http://schemas.microsoft.com/office/drawing/2014/main" id="{6155C6CF-B2CF-44E7-55F7-C977C7C1AFC6}"/>
              </a:ext>
            </a:extLst>
          </p:cNvPr>
          <p:cNvSpPr txBox="1"/>
          <p:nvPr/>
        </p:nvSpPr>
        <p:spPr>
          <a:xfrm>
            <a:off x="935897" y="1539709"/>
            <a:ext cx="3350968" cy="338554"/>
          </a:xfrm>
          <a:prstGeom prst="rect">
            <a:avLst/>
          </a:prstGeom>
          <a:noFill/>
        </p:spPr>
        <p:txBody>
          <a:bodyPr wrap="square" rtlCol="0">
            <a:spAutoFit/>
          </a:bodyPr>
          <a:lstStyle/>
          <a:p>
            <a:r>
              <a:rPr lang="en-US" sz="1600" dirty="0"/>
              <a:t>Validation Data</a:t>
            </a:r>
            <a:endParaRPr lang="en-IN" sz="1600" dirty="0"/>
          </a:p>
        </p:txBody>
      </p:sp>
      <p:cxnSp>
        <p:nvCxnSpPr>
          <p:cNvPr id="7" name="Straight Arrow Connector 6">
            <a:extLst>
              <a:ext uri="{FF2B5EF4-FFF2-40B4-BE49-F238E27FC236}">
                <a16:creationId xmlns:a16="http://schemas.microsoft.com/office/drawing/2014/main" id="{AABEF99F-7E08-F234-4431-DD101F274223}"/>
              </a:ext>
            </a:extLst>
          </p:cNvPr>
          <p:cNvCxnSpPr>
            <a:cxnSpLocks/>
          </p:cNvCxnSpPr>
          <p:nvPr/>
        </p:nvCxnSpPr>
        <p:spPr>
          <a:xfrm flipV="1">
            <a:off x="5555226" y="1966452"/>
            <a:ext cx="3293806" cy="65876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Oval 7">
            <a:extLst>
              <a:ext uri="{FF2B5EF4-FFF2-40B4-BE49-F238E27FC236}">
                <a16:creationId xmlns:a16="http://schemas.microsoft.com/office/drawing/2014/main" id="{AB267FD1-D74D-AF50-28F4-FF6C6D86C51D}"/>
              </a:ext>
            </a:extLst>
          </p:cNvPr>
          <p:cNvSpPr/>
          <p:nvPr/>
        </p:nvSpPr>
        <p:spPr>
          <a:xfrm>
            <a:off x="8849032" y="1355043"/>
            <a:ext cx="2407071" cy="115218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Best 2 models</a:t>
            </a:r>
            <a:endParaRPr lang="en-IN" dirty="0"/>
          </a:p>
        </p:txBody>
      </p:sp>
      <p:cxnSp>
        <p:nvCxnSpPr>
          <p:cNvPr id="10" name="Straight Arrow Connector 9">
            <a:extLst>
              <a:ext uri="{FF2B5EF4-FFF2-40B4-BE49-F238E27FC236}">
                <a16:creationId xmlns:a16="http://schemas.microsoft.com/office/drawing/2014/main" id="{683224D8-8A1F-A6F5-E114-95C564433554}"/>
              </a:ext>
            </a:extLst>
          </p:cNvPr>
          <p:cNvCxnSpPr/>
          <p:nvPr/>
        </p:nvCxnSpPr>
        <p:spPr>
          <a:xfrm flipV="1">
            <a:off x="5555226" y="2251587"/>
            <a:ext cx="3510116" cy="7767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284629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3 (Cont.): </a:t>
            </a:r>
            <a:endParaRPr lang="en-IN" b="1" dirty="0"/>
          </a:p>
        </p:txBody>
      </p:sp>
      <p:graphicFrame>
        <p:nvGraphicFramePr>
          <p:cNvPr id="11" name="Table 10">
            <a:extLst>
              <a:ext uri="{FF2B5EF4-FFF2-40B4-BE49-F238E27FC236}">
                <a16:creationId xmlns:a16="http://schemas.microsoft.com/office/drawing/2014/main" id="{F1B97355-BCA5-EF42-7EC7-C04F89D3D556}"/>
              </a:ext>
            </a:extLst>
          </p:cNvPr>
          <p:cNvGraphicFramePr>
            <a:graphicFrameLocks noGrp="1"/>
          </p:cNvGraphicFramePr>
          <p:nvPr>
            <p:extLst>
              <p:ext uri="{D42A27DB-BD31-4B8C-83A1-F6EECF244321}">
                <p14:modId xmlns:p14="http://schemas.microsoft.com/office/powerpoint/2010/main" val="1810668115"/>
              </p:ext>
            </p:extLst>
          </p:nvPr>
        </p:nvGraphicFramePr>
        <p:xfrm>
          <a:off x="935896" y="2084293"/>
          <a:ext cx="6772593" cy="1097280"/>
        </p:xfrm>
        <a:graphic>
          <a:graphicData uri="http://schemas.openxmlformats.org/drawingml/2006/table">
            <a:tbl>
              <a:tblPr firstRow="1" bandRow="1">
                <a:tableStyleId>{7E9639D4-E3E2-4D34-9284-5A2195B3D0D7}</a:tableStyleId>
              </a:tblPr>
              <a:tblGrid>
                <a:gridCol w="1936851">
                  <a:extLst>
                    <a:ext uri="{9D8B030D-6E8A-4147-A177-3AD203B41FA5}">
                      <a16:colId xmlns:a16="http://schemas.microsoft.com/office/drawing/2014/main" val="3342345000"/>
                    </a:ext>
                  </a:extLst>
                </a:gridCol>
                <a:gridCol w="2083689">
                  <a:extLst>
                    <a:ext uri="{9D8B030D-6E8A-4147-A177-3AD203B41FA5}">
                      <a16:colId xmlns:a16="http://schemas.microsoft.com/office/drawing/2014/main" val="362116387"/>
                    </a:ext>
                  </a:extLst>
                </a:gridCol>
                <a:gridCol w="2752053">
                  <a:extLst>
                    <a:ext uri="{9D8B030D-6E8A-4147-A177-3AD203B41FA5}">
                      <a16:colId xmlns:a16="http://schemas.microsoft.com/office/drawing/2014/main" val="3527061674"/>
                    </a:ext>
                  </a:extLst>
                </a:gridCol>
              </a:tblGrid>
              <a:tr h="285734">
                <a:tc>
                  <a:txBody>
                    <a:bodyPr/>
                    <a:lstStyle/>
                    <a:p>
                      <a:r>
                        <a:rPr lang="en-US" dirty="0"/>
                        <a:t>Model</a:t>
                      </a:r>
                      <a:endParaRPr lang="en-IN" dirty="0"/>
                    </a:p>
                  </a:txBody>
                  <a:tcPr/>
                </a:tc>
                <a:tc>
                  <a:txBody>
                    <a:bodyPr/>
                    <a:lstStyle/>
                    <a:p>
                      <a:r>
                        <a:rPr lang="en-US" dirty="0"/>
                        <a:t>Accuracy</a:t>
                      </a:r>
                      <a:endParaRPr lang="en-IN" dirty="0"/>
                    </a:p>
                  </a:txBody>
                  <a:tcPr/>
                </a:tc>
                <a:tc>
                  <a:txBody>
                    <a:bodyPr/>
                    <a:lstStyle/>
                    <a:p>
                      <a:r>
                        <a:rPr lang="en-US" dirty="0"/>
                        <a:t>F1 Score</a:t>
                      </a:r>
                      <a:endParaRPr lang="en-IN" dirty="0"/>
                    </a:p>
                  </a:txBody>
                  <a:tcPr/>
                </a:tc>
                <a:extLst>
                  <a:ext uri="{0D108BD9-81ED-4DB2-BD59-A6C34878D82A}">
                    <a16:rowId xmlns:a16="http://schemas.microsoft.com/office/drawing/2014/main" val="799211327"/>
                  </a:ext>
                </a:extLst>
              </a:tr>
              <a:tr h="289702">
                <a:tc>
                  <a:txBody>
                    <a:bodyPr/>
                    <a:lstStyle/>
                    <a:p>
                      <a:r>
                        <a:rPr lang="en-US" dirty="0"/>
                        <a:t>SVM</a:t>
                      </a:r>
                      <a:endParaRPr lang="en-IN" dirty="0"/>
                    </a:p>
                  </a:txBody>
                  <a:tcPr/>
                </a:tc>
                <a:tc>
                  <a:txBody>
                    <a:bodyPr/>
                    <a:lstStyle/>
                    <a:p>
                      <a:r>
                        <a:rPr lang="en-IN" sz="1800" b="0" i="0" kern="1200" dirty="0">
                          <a:solidFill>
                            <a:schemeClr val="tx1"/>
                          </a:solidFill>
                          <a:effectLst/>
                          <a:latin typeface="+mn-lt"/>
                          <a:ea typeface="+mn-ea"/>
                          <a:cs typeface="+mn-cs"/>
                        </a:rPr>
                        <a:t>0.728675 </a:t>
                      </a:r>
                      <a:endParaRPr lang="en-IN" dirty="0"/>
                    </a:p>
                  </a:txBody>
                  <a:tcPr/>
                </a:tc>
                <a:tc>
                  <a:txBody>
                    <a:bodyPr/>
                    <a:lstStyle/>
                    <a:p>
                      <a:r>
                        <a:rPr lang="en-IN" sz="1800" b="0" i="0" kern="1200" dirty="0">
                          <a:solidFill>
                            <a:schemeClr val="tx1"/>
                          </a:solidFill>
                          <a:effectLst/>
                          <a:latin typeface="+mn-lt"/>
                          <a:ea typeface="+mn-ea"/>
                          <a:cs typeface="+mn-cs"/>
                        </a:rPr>
                        <a:t>0.727326  </a:t>
                      </a:r>
                      <a:endParaRPr lang="en-IN" dirty="0"/>
                    </a:p>
                  </a:txBody>
                  <a:tcPr/>
                </a:tc>
                <a:extLst>
                  <a:ext uri="{0D108BD9-81ED-4DB2-BD59-A6C34878D82A}">
                    <a16:rowId xmlns:a16="http://schemas.microsoft.com/office/drawing/2014/main" val="286097317"/>
                  </a:ext>
                </a:extLst>
              </a:tr>
              <a:tr h="289702">
                <a:tc>
                  <a:txBody>
                    <a:bodyPr/>
                    <a:lstStyle/>
                    <a:p>
                      <a:r>
                        <a:rPr lang="en-US" dirty="0"/>
                        <a:t>Logistic Regression</a:t>
                      </a:r>
                      <a:endParaRPr lang="en-IN" dirty="0"/>
                    </a:p>
                  </a:txBody>
                  <a:tcPr/>
                </a:tc>
                <a:tc>
                  <a:txBody>
                    <a:bodyPr/>
                    <a:lstStyle/>
                    <a:p>
                      <a:r>
                        <a:rPr lang="en-IN" sz="1800" b="0" i="0" kern="1200" dirty="0">
                          <a:solidFill>
                            <a:schemeClr val="tx1"/>
                          </a:solidFill>
                          <a:effectLst/>
                          <a:latin typeface="+mn-lt"/>
                          <a:ea typeface="+mn-ea"/>
                          <a:cs typeface="+mn-cs"/>
                        </a:rPr>
                        <a:t>0.730120  </a:t>
                      </a:r>
                      <a:endParaRPr lang="en-IN" dirty="0"/>
                    </a:p>
                  </a:txBody>
                  <a:tcPr/>
                </a:tc>
                <a:tc>
                  <a:txBody>
                    <a:bodyPr/>
                    <a:lstStyle/>
                    <a:p>
                      <a:r>
                        <a:rPr lang="en-IN" sz="1800" b="0" i="0" kern="1200" dirty="0">
                          <a:solidFill>
                            <a:schemeClr val="tx1"/>
                          </a:solidFill>
                          <a:effectLst/>
                          <a:latin typeface="+mn-lt"/>
                          <a:ea typeface="+mn-ea"/>
                          <a:cs typeface="+mn-cs"/>
                        </a:rPr>
                        <a:t>0.726567  </a:t>
                      </a:r>
                      <a:endParaRPr lang="en-IN" dirty="0"/>
                    </a:p>
                  </a:txBody>
                  <a:tcPr/>
                </a:tc>
                <a:extLst>
                  <a:ext uri="{0D108BD9-81ED-4DB2-BD59-A6C34878D82A}">
                    <a16:rowId xmlns:a16="http://schemas.microsoft.com/office/drawing/2014/main" val="1683714904"/>
                  </a:ext>
                </a:extLst>
              </a:tr>
            </a:tbl>
          </a:graphicData>
        </a:graphic>
      </p:graphicFrame>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Scores (Hyper-param tuned)</a:t>
            </a:r>
            <a:endParaRPr lang="en-IN" b="1" dirty="0"/>
          </a:p>
        </p:txBody>
      </p:sp>
      <p:sp>
        <p:nvSpPr>
          <p:cNvPr id="2" name="TextBox 1">
            <a:extLst>
              <a:ext uri="{FF2B5EF4-FFF2-40B4-BE49-F238E27FC236}">
                <a16:creationId xmlns:a16="http://schemas.microsoft.com/office/drawing/2014/main" id="{6155C6CF-B2CF-44E7-55F7-C977C7C1AFC6}"/>
              </a:ext>
            </a:extLst>
          </p:cNvPr>
          <p:cNvSpPr txBox="1"/>
          <p:nvPr/>
        </p:nvSpPr>
        <p:spPr>
          <a:xfrm>
            <a:off x="935897" y="1539709"/>
            <a:ext cx="3350968" cy="338554"/>
          </a:xfrm>
          <a:prstGeom prst="rect">
            <a:avLst/>
          </a:prstGeom>
          <a:noFill/>
        </p:spPr>
        <p:txBody>
          <a:bodyPr wrap="square" rtlCol="0">
            <a:spAutoFit/>
          </a:bodyPr>
          <a:lstStyle/>
          <a:p>
            <a:r>
              <a:rPr lang="en-US" sz="1600" dirty="0"/>
              <a:t>Validation Data</a:t>
            </a:r>
            <a:endParaRPr lang="en-IN" sz="1600" dirty="0"/>
          </a:p>
        </p:txBody>
      </p:sp>
      <p:sp>
        <p:nvSpPr>
          <p:cNvPr id="3" name="TextBox 2">
            <a:extLst>
              <a:ext uri="{FF2B5EF4-FFF2-40B4-BE49-F238E27FC236}">
                <a16:creationId xmlns:a16="http://schemas.microsoft.com/office/drawing/2014/main" id="{F50D89E8-7176-9065-E8A8-5D374FAE8A30}"/>
              </a:ext>
            </a:extLst>
          </p:cNvPr>
          <p:cNvSpPr txBox="1"/>
          <p:nvPr/>
        </p:nvSpPr>
        <p:spPr>
          <a:xfrm>
            <a:off x="778580" y="3541491"/>
            <a:ext cx="7274039" cy="369332"/>
          </a:xfrm>
          <a:prstGeom prst="rect">
            <a:avLst/>
          </a:prstGeom>
          <a:noFill/>
        </p:spPr>
        <p:txBody>
          <a:bodyPr wrap="square" rtlCol="0">
            <a:spAutoFit/>
          </a:bodyPr>
          <a:lstStyle/>
          <a:p>
            <a:r>
              <a:rPr lang="en-US" dirty="0"/>
              <a:t>Note: Scores dropped down by ~0.5% post hyper-parameter tuning.</a:t>
            </a:r>
            <a:endParaRPr lang="en-IN" dirty="0"/>
          </a:p>
        </p:txBody>
      </p:sp>
    </p:spTree>
    <p:extLst>
      <p:ext uri="{BB962C8B-B14F-4D97-AF65-F5344CB8AC3E}">
        <p14:creationId xmlns:p14="http://schemas.microsoft.com/office/powerpoint/2010/main" val="4159271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3 (Cont.): </a:t>
            </a:r>
            <a:endParaRPr lang="en-IN" b="1" dirty="0"/>
          </a:p>
        </p:txBody>
      </p:sp>
      <p:graphicFrame>
        <p:nvGraphicFramePr>
          <p:cNvPr id="11" name="Table 10">
            <a:extLst>
              <a:ext uri="{FF2B5EF4-FFF2-40B4-BE49-F238E27FC236}">
                <a16:creationId xmlns:a16="http://schemas.microsoft.com/office/drawing/2014/main" id="{F1B97355-BCA5-EF42-7EC7-C04F89D3D556}"/>
              </a:ext>
            </a:extLst>
          </p:cNvPr>
          <p:cNvGraphicFramePr>
            <a:graphicFrameLocks noGrp="1"/>
          </p:cNvGraphicFramePr>
          <p:nvPr>
            <p:extLst>
              <p:ext uri="{D42A27DB-BD31-4B8C-83A1-F6EECF244321}">
                <p14:modId xmlns:p14="http://schemas.microsoft.com/office/powerpoint/2010/main" val="2984354174"/>
              </p:ext>
            </p:extLst>
          </p:nvPr>
        </p:nvGraphicFramePr>
        <p:xfrm>
          <a:off x="935897" y="4761086"/>
          <a:ext cx="8036955" cy="1463040"/>
        </p:xfrm>
        <a:graphic>
          <a:graphicData uri="http://schemas.openxmlformats.org/drawingml/2006/table">
            <a:tbl>
              <a:tblPr firstRow="1" bandRow="1">
                <a:tableStyleId>{7E9639D4-E3E2-4D34-9284-5A2195B3D0D7}</a:tableStyleId>
              </a:tblPr>
              <a:tblGrid>
                <a:gridCol w="1634327">
                  <a:extLst>
                    <a:ext uri="{9D8B030D-6E8A-4147-A177-3AD203B41FA5}">
                      <a16:colId xmlns:a16="http://schemas.microsoft.com/office/drawing/2014/main" val="3342345000"/>
                    </a:ext>
                  </a:extLst>
                </a:gridCol>
                <a:gridCol w="1758230">
                  <a:extLst>
                    <a:ext uri="{9D8B030D-6E8A-4147-A177-3AD203B41FA5}">
                      <a16:colId xmlns:a16="http://schemas.microsoft.com/office/drawing/2014/main" val="362116387"/>
                    </a:ext>
                  </a:extLst>
                </a:gridCol>
                <a:gridCol w="2322199">
                  <a:extLst>
                    <a:ext uri="{9D8B030D-6E8A-4147-A177-3AD203B41FA5}">
                      <a16:colId xmlns:a16="http://schemas.microsoft.com/office/drawing/2014/main" val="3527061674"/>
                    </a:ext>
                  </a:extLst>
                </a:gridCol>
                <a:gridCol w="2322199">
                  <a:extLst>
                    <a:ext uri="{9D8B030D-6E8A-4147-A177-3AD203B41FA5}">
                      <a16:colId xmlns:a16="http://schemas.microsoft.com/office/drawing/2014/main" val="3935480841"/>
                    </a:ext>
                  </a:extLst>
                </a:gridCol>
              </a:tblGrid>
              <a:tr h="0">
                <a:tc>
                  <a:txBody>
                    <a:bodyPr/>
                    <a:lstStyle/>
                    <a:p>
                      <a:r>
                        <a:rPr lang="en-US" dirty="0"/>
                        <a:t>Label</a:t>
                      </a:r>
                      <a:endParaRPr lang="en-IN" dirty="0"/>
                    </a:p>
                  </a:txBody>
                  <a:tcPr/>
                </a:tc>
                <a:tc>
                  <a:txBody>
                    <a:bodyPr/>
                    <a:lstStyle/>
                    <a:p>
                      <a:r>
                        <a:rPr lang="en-US" dirty="0"/>
                        <a:t>Precision</a:t>
                      </a:r>
                      <a:endParaRPr lang="en-IN" dirty="0"/>
                    </a:p>
                  </a:txBody>
                  <a:tcPr/>
                </a:tc>
                <a:tc>
                  <a:txBody>
                    <a:bodyPr/>
                    <a:lstStyle/>
                    <a:p>
                      <a:r>
                        <a:rPr lang="en-US" dirty="0"/>
                        <a:t>Recall</a:t>
                      </a:r>
                      <a:endParaRPr lang="en-IN" dirty="0"/>
                    </a:p>
                  </a:txBody>
                  <a:tcPr/>
                </a:tc>
                <a:tc>
                  <a:txBody>
                    <a:bodyPr/>
                    <a:lstStyle/>
                    <a:p>
                      <a:r>
                        <a:rPr lang="en-US" dirty="0"/>
                        <a:t>F1</a:t>
                      </a:r>
                      <a:endParaRPr lang="en-IN" dirty="0"/>
                    </a:p>
                  </a:txBody>
                  <a:tcPr/>
                </a:tc>
                <a:extLst>
                  <a:ext uri="{0D108BD9-81ED-4DB2-BD59-A6C34878D82A}">
                    <a16:rowId xmlns:a16="http://schemas.microsoft.com/office/drawing/2014/main" val="799211327"/>
                  </a:ext>
                </a:extLst>
              </a:tr>
              <a:tr h="289702">
                <a:tc>
                  <a:txBody>
                    <a:bodyPr/>
                    <a:lstStyle/>
                    <a:p>
                      <a:r>
                        <a:rPr lang="en-US" dirty="0"/>
                        <a:t>0</a:t>
                      </a:r>
                      <a:endParaRPr lang="en-IN" dirty="0"/>
                    </a:p>
                  </a:txBody>
                  <a:tcPr/>
                </a:tc>
                <a:tc>
                  <a:txBody>
                    <a:bodyPr/>
                    <a:lstStyle/>
                    <a:p>
                      <a:r>
                        <a:rPr lang="en-IN" sz="1800" b="0" i="0" kern="1200" dirty="0">
                          <a:solidFill>
                            <a:schemeClr val="tx1"/>
                          </a:solidFill>
                          <a:effectLst/>
                          <a:latin typeface="+mn-lt"/>
                          <a:ea typeface="+mn-ea"/>
                          <a:cs typeface="+mn-cs"/>
                        </a:rPr>
                        <a:t>0.69   </a:t>
                      </a:r>
                      <a:endParaRPr lang="en-IN" dirty="0"/>
                    </a:p>
                  </a:txBody>
                  <a:tcPr/>
                </a:tc>
                <a:tc>
                  <a:txBody>
                    <a:bodyPr/>
                    <a:lstStyle/>
                    <a:p>
                      <a:r>
                        <a:rPr lang="en-IN" sz="1800" b="0" i="0" kern="1200" dirty="0">
                          <a:solidFill>
                            <a:schemeClr val="tx1"/>
                          </a:solidFill>
                          <a:effectLst/>
                          <a:latin typeface="+mn-lt"/>
                          <a:ea typeface="+mn-ea"/>
                          <a:cs typeface="+mn-cs"/>
                        </a:rPr>
                        <a:t>0.72  </a:t>
                      </a:r>
                      <a:endParaRPr lang="en-IN" dirty="0"/>
                    </a:p>
                  </a:txBody>
                  <a:tcPr/>
                </a:tc>
                <a:tc>
                  <a:txBody>
                    <a:bodyPr/>
                    <a:lstStyle/>
                    <a:p>
                      <a:r>
                        <a:rPr lang="en-IN" sz="1800" b="0" i="0" kern="1200" dirty="0">
                          <a:solidFill>
                            <a:schemeClr val="tx1"/>
                          </a:solidFill>
                          <a:effectLst/>
                          <a:latin typeface="+mn-lt"/>
                          <a:ea typeface="+mn-ea"/>
                          <a:cs typeface="+mn-cs"/>
                        </a:rPr>
                        <a:t>0.71 </a:t>
                      </a:r>
                      <a:endParaRPr lang="en-IN" dirty="0"/>
                    </a:p>
                  </a:txBody>
                  <a:tcPr/>
                </a:tc>
                <a:extLst>
                  <a:ext uri="{0D108BD9-81ED-4DB2-BD59-A6C34878D82A}">
                    <a16:rowId xmlns:a16="http://schemas.microsoft.com/office/drawing/2014/main" val="286097317"/>
                  </a:ext>
                </a:extLst>
              </a:tr>
              <a:tr h="289702">
                <a:tc>
                  <a:txBody>
                    <a:bodyPr/>
                    <a:lstStyle/>
                    <a:p>
                      <a:r>
                        <a:rPr lang="en-US" dirty="0"/>
                        <a:t>1</a:t>
                      </a:r>
                      <a:endParaRPr lang="en-IN" dirty="0"/>
                    </a:p>
                  </a:txBody>
                  <a:tcPr/>
                </a:tc>
                <a:tc>
                  <a:txBody>
                    <a:bodyPr/>
                    <a:lstStyle/>
                    <a:p>
                      <a:r>
                        <a:rPr lang="en-IN" sz="1800" b="0" i="0" kern="1200" dirty="0">
                          <a:solidFill>
                            <a:schemeClr val="tx1"/>
                          </a:solidFill>
                          <a:effectLst/>
                          <a:latin typeface="+mn-lt"/>
                          <a:ea typeface="+mn-ea"/>
                          <a:cs typeface="+mn-cs"/>
                        </a:rPr>
                        <a:t>0.65 </a:t>
                      </a:r>
                      <a:endParaRPr lang="en-IN" dirty="0"/>
                    </a:p>
                  </a:txBody>
                  <a:tcPr/>
                </a:tc>
                <a:tc>
                  <a:txBody>
                    <a:bodyPr/>
                    <a:lstStyle/>
                    <a:p>
                      <a:r>
                        <a:rPr lang="en-IN" sz="1800" b="0" i="0" kern="1200" dirty="0">
                          <a:solidFill>
                            <a:schemeClr val="tx1"/>
                          </a:solidFill>
                          <a:effectLst/>
                          <a:latin typeface="+mn-lt"/>
                          <a:ea typeface="+mn-ea"/>
                          <a:cs typeface="+mn-cs"/>
                        </a:rPr>
                        <a:t>0.63 </a:t>
                      </a:r>
                      <a:endParaRPr lang="en-IN" dirty="0"/>
                    </a:p>
                  </a:txBody>
                  <a:tcPr/>
                </a:tc>
                <a:tc>
                  <a:txBody>
                    <a:bodyPr/>
                    <a:lstStyle/>
                    <a:p>
                      <a:r>
                        <a:rPr lang="en-IN" sz="1800" b="0" i="0" kern="1200" dirty="0">
                          <a:solidFill>
                            <a:schemeClr val="tx1"/>
                          </a:solidFill>
                          <a:effectLst/>
                          <a:latin typeface="+mn-lt"/>
                          <a:ea typeface="+mn-ea"/>
                          <a:cs typeface="+mn-cs"/>
                        </a:rPr>
                        <a:t>0.64 </a:t>
                      </a:r>
                      <a:endParaRPr lang="en-IN" dirty="0"/>
                    </a:p>
                  </a:txBody>
                  <a:tcPr/>
                </a:tc>
                <a:extLst>
                  <a:ext uri="{0D108BD9-81ED-4DB2-BD59-A6C34878D82A}">
                    <a16:rowId xmlns:a16="http://schemas.microsoft.com/office/drawing/2014/main" val="1683714904"/>
                  </a:ext>
                </a:extLst>
              </a:tr>
              <a:tr h="289702">
                <a:tc>
                  <a:txBody>
                    <a:bodyPr/>
                    <a:lstStyle/>
                    <a:p>
                      <a:r>
                        <a:rPr lang="en-US" dirty="0"/>
                        <a:t>2</a:t>
                      </a:r>
                      <a:endParaRPr lang="en-IN" dirty="0"/>
                    </a:p>
                  </a:txBody>
                  <a:tcPr/>
                </a:tc>
                <a:tc>
                  <a:txBody>
                    <a:bodyPr/>
                    <a:lstStyle/>
                    <a:p>
                      <a:r>
                        <a:rPr lang="en-IN" sz="1800" b="0" i="0" kern="1200" dirty="0">
                          <a:solidFill>
                            <a:schemeClr val="tx1"/>
                          </a:solidFill>
                          <a:effectLst/>
                          <a:latin typeface="+mn-lt"/>
                          <a:ea typeface="+mn-ea"/>
                          <a:cs typeface="+mn-cs"/>
                        </a:rPr>
                        <a:t>0.85 </a:t>
                      </a:r>
                      <a:endParaRPr lang="en-IN" dirty="0"/>
                    </a:p>
                  </a:txBody>
                  <a:tcPr/>
                </a:tc>
                <a:tc>
                  <a:txBody>
                    <a:bodyPr/>
                    <a:lstStyle/>
                    <a:p>
                      <a:r>
                        <a:rPr lang="en-IN" sz="1800" b="0" i="0" kern="1200" dirty="0">
                          <a:solidFill>
                            <a:schemeClr val="tx1"/>
                          </a:solidFill>
                          <a:effectLst/>
                          <a:latin typeface="+mn-lt"/>
                          <a:ea typeface="+mn-ea"/>
                          <a:cs typeface="+mn-cs"/>
                        </a:rPr>
                        <a:t>0.83 </a:t>
                      </a:r>
                      <a:endParaRPr lang="en-IN" dirty="0"/>
                    </a:p>
                  </a:txBody>
                  <a:tcPr/>
                </a:tc>
                <a:tc>
                  <a:txBody>
                    <a:bodyPr/>
                    <a:lstStyle/>
                    <a:p>
                      <a:r>
                        <a:rPr lang="en-IN" sz="1800" b="0" i="0" kern="1200" dirty="0">
                          <a:solidFill>
                            <a:schemeClr val="tx1"/>
                          </a:solidFill>
                          <a:effectLst/>
                          <a:latin typeface="+mn-lt"/>
                          <a:ea typeface="+mn-ea"/>
                          <a:cs typeface="+mn-cs"/>
                        </a:rPr>
                        <a:t>0.84   </a:t>
                      </a:r>
                      <a:endParaRPr lang="en-IN" dirty="0"/>
                    </a:p>
                  </a:txBody>
                  <a:tcPr/>
                </a:tc>
                <a:extLst>
                  <a:ext uri="{0D108BD9-81ED-4DB2-BD59-A6C34878D82A}">
                    <a16:rowId xmlns:a16="http://schemas.microsoft.com/office/drawing/2014/main" val="2137512065"/>
                  </a:ext>
                </a:extLst>
              </a:tr>
            </a:tbl>
          </a:graphicData>
        </a:graphic>
      </p:graphicFrame>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Support Vector Machine</a:t>
            </a:r>
            <a:endParaRPr lang="en-IN" b="1" dirty="0"/>
          </a:p>
        </p:txBody>
      </p:sp>
      <p:sp>
        <p:nvSpPr>
          <p:cNvPr id="2" name="TextBox 1">
            <a:extLst>
              <a:ext uri="{FF2B5EF4-FFF2-40B4-BE49-F238E27FC236}">
                <a16:creationId xmlns:a16="http://schemas.microsoft.com/office/drawing/2014/main" id="{6155C6CF-B2CF-44E7-55F7-C977C7C1AFC6}"/>
              </a:ext>
            </a:extLst>
          </p:cNvPr>
          <p:cNvSpPr txBox="1"/>
          <p:nvPr/>
        </p:nvSpPr>
        <p:spPr>
          <a:xfrm>
            <a:off x="935897" y="1539709"/>
            <a:ext cx="3350968" cy="338554"/>
          </a:xfrm>
          <a:prstGeom prst="rect">
            <a:avLst/>
          </a:prstGeom>
          <a:noFill/>
        </p:spPr>
        <p:txBody>
          <a:bodyPr wrap="square" rtlCol="0">
            <a:spAutoFit/>
          </a:bodyPr>
          <a:lstStyle/>
          <a:p>
            <a:r>
              <a:rPr lang="en-US" sz="1600" dirty="0"/>
              <a:t>Confusion Matrix</a:t>
            </a:r>
            <a:endParaRPr lang="en-IN" sz="1600" dirty="0"/>
          </a:p>
        </p:txBody>
      </p:sp>
      <p:sp>
        <p:nvSpPr>
          <p:cNvPr id="4" name="TextBox 3">
            <a:extLst>
              <a:ext uri="{FF2B5EF4-FFF2-40B4-BE49-F238E27FC236}">
                <a16:creationId xmlns:a16="http://schemas.microsoft.com/office/drawing/2014/main" id="{F48E1DA7-63F4-C926-1DF0-6334FEC69760}"/>
              </a:ext>
            </a:extLst>
          </p:cNvPr>
          <p:cNvSpPr txBox="1"/>
          <p:nvPr/>
        </p:nvSpPr>
        <p:spPr>
          <a:xfrm>
            <a:off x="935897" y="4245490"/>
            <a:ext cx="3350968" cy="338554"/>
          </a:xfrm>
          <a:prstGeom prst="rect">
            <a:avLst/>
          </a:prstGeom>
          <a:noFill/>
        </p:spPr>
        <p:txBody>
          <a:bodyPr wrap="square" rtlCol="0">
            <a:spAutoFit/>
          </a:bodyPr>
          <a:lstStyle/>
          <a:p>
            <a:r>
              <a:rPr lang="en-US" sz="1600" dirty="0"/>
              <a:t>Per label classification report</a:t>
            </a:r>
            <a:endParaRPr lang="en-IN" sz="1600" dirty="0"/>
          </a:p>
        </p:txBody>
      </p:sp>
      <p:sp>
        <p:nvSpPr>
          <p:cNvPr id="8" name="TextBox 7">
            <a:extLst>
              <a:ext uri="{FF2B5EF4-FFF2-40B4-BE49-F238E27FC236}">
                <a16:creationId xmlns:a16="http://schemas.microsoft.com/office/drawing/2014/main" id="{F919D683-729B-4F1E-90B9-02CB4907E28A}"/>
              </a:ext>
            </a:extLst>
          </p:cNvPr>
          <p:cNvSpPr txBox="1"/>
          <p:nvPr/>
        </p:nvSpPr>
        <p:spPr>
          <a:xfrm>
            <a:off x="9468462" y="1355043"/>
            <a:ext cx="2477731" cy="1200329"/>
          </a:xfrm>
          <a:prstGeom prst="rect">
            <a:avLst/>
          </a:prstGeom>
          <a:noFill/>
        </p:spPr>
        <p:txBody>
          <a:bodyPr wrap="square" rtlCol="0">
            <a:spAutoFit/>
          </a:bodyPr>
          <a:lstStyle/>
          <a:p>
            <a:r>
              <a:rPr lang="en-US" b="1" dirty="0"/>
              <a:t>Note</a:t>
            </a:r>
          </a:p>
          <a:p>
            <a:r>
              <a:rPr lang="en-US" dirty="0"/>
              <a:t>Label 0 = Rating 1 &amp; 2</a:t>
            </a:r>
          </a:p>
          <a:p>
            <a:r>
              <a:rPr lang="en-US" dirty="0"/>
              <a:t>Label 1 = Rating 3</a:t>
            </a:r>
          </a:p>
          <a:p>
            <a:r>
              <a:rPr lang="en-US" dirty="0"/>
              <a:t>Label 2 = Rating 4 &amp; 5</a:t>
            </a:r>
            <a:endParaRPr lang="en-IN" dirty="0"/>
          </a:p>
        </p:txBody>
      </p:sp>
      <p:pic>
        <p:nvPicPr>
          <p:cNvPr id="7" name="Picture 6">
            <a:extLst>
              <a:ext uri="{FF2B5EF4-FFF2-40B4-BE49-F238E27FC236}">
                <a16:creationId xmlns:a16="http://schemas.microsoft.com/office/drawing/2014/main" id="{A07384F6-4C02-9582-490E-6147354AB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1077" y="1656704"/>
            <a:ext cx="2620058" cy="2285509"/>
          </a:xfrm>
          <a:prstGeom prst="rect">
            <a:avLst/>
          </a:prstGeom>
        </p:spPr>
      </p:pic>
    </p:spTree>
    <p:extLst>
      <p:ext uri="{BB962C8B-B14F-4D97-AF65-F5344CB8AC3E}">
        <p14:creationId xmlns:p14="http://schemas.microsoft.com/office/powerpoint/2010/main" val="2433672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3 (Cont.): </a:t>
            </a:r>
            <a:endParaRPr lang="en-IN" b="1" dirty="0"/>
          </a:p>
        </p:txBody>
      </p:sp>
      <p:graphicFrame>
        <p:nvGraphicFramePr>
          <p:cNvPr id="11" name="Table 10">
            <a:extLst>
              <a:ext uri="{FF2B5EF4-FFF2-40B4-BE49-F238E27FC236}">
                <a16:creationId xmlns:a16="http://schemas.microsoft.com/office/drawing/2014/main" id="{F1B97355-BCA5-EF42-7EC7-C04F89D3D556}"/>
              </a:ext>
            </a:extLst>
          </p:cNvPr>
          <p:cNvGraphicFramePr>
            <a:graphicFrameLocks noGrp="1"/>
          </p:cNvGraphicFramePr>
          <p:nvPr>
            <p:extLst>
              <p:ext uri="{D42A27DB-BD31-4B8C-83A1-F6EECF244321}">
                <p14:modId xmlns:p14="http://schemas.microsoft.com/office/powerpoint/2010/main" val="1471006042"/>
              </p:ext>
            </p:extLst>
          </p:nvPr>
        </p:nvGraphicFramePr>
        <p:xfrm>
          <a:off x="935897" y="4761086"/>
          <a:ext cx="8036955" cy="1463040"/>
        </p:xfrm>
        <a:graphic>
          <a:graphicData uri="http://schemas.openxmlformats.org/drawingml/2006/table">
            <a:tbl>
              <a:tblPr firstRow="1" bandRow="1">
                <a:tableStyleId>{7E9639D4-E3E2-4D34-9284-5A2195B3D0D7}</a:tableStyleId>
              </a:tblPr>
              <a:tblGrid>
                <a:gridCol w="1634327">
                  <a:extLst>
                    <a:ext uri="{9D8B030D-6E8A-4147-A177-3AD203B41FA5}">
                      <a16:colId xmlns:a16="http://schemas.microsoft.com/office/drawing/2014/main" val="3342345000"/>
                    </a:ext>
                  </a:extLst>
                </a:gridCol>
                <a:gridCol w="1758230">
                  <a:extLst>
                    <a:ext uri="{9D8B030D-6E8A-4147-A177-3AD203B41FA5}">
                      <a16:colId xmlns:a16="http://schemas.microsoft.com/office/drawing/2014/main" val="362116387"/>
                    </a:ext>
                  </a:extLst>
                </a:gridCol>
                <a:gridCol w="2322199">
                  <a:extLst>
                    <a:ext uri="{9D8B030D-6E8A-4147-A177-3AD203B41FA5}">
                      <a16:colId xmlns:a16="http://schemas.microsoft.com/office/drawing/2014/main" val="3527061674"/>
                    </a:ext>
                  </a:extLst>
                </a:gridCol>
                <a:gridCol w="2322199">
                  <a:extLst>
                    <a:ext uri="{9D8B030D-6E8A-4147-A177-3AD203B41FA5}">
                      <a16:colId xmlns:a16="http://schemas.microsoft.com/office/drawing/2014/main" val="3935480841"/>
                    </a:ext>
                  </a:extLst>
                </a:gridCol>
              </a:tblGrid>
              <a:tr h="0">
                <a:tc>
                  <a:txBody>
                    <a:bodyPr/>
                    <a:lstStyle/>
                    <a:p>
                      <a:r>
                        <a:rPr lang="en-US" dirty="0"/>
                        <a:t>Label</a:t>
                      </a:r>
                      <a:endParaRPr lang="en-IN" dirty="0"/>
                    </a:p>
                  </a:txBody>
                  <a:tcPr/>
                </a:tc>
                <a:tc>
                  <a:txBody>
                    <a:bodyPr/>
                    <a:lstStyle/>
                    <a:p>
                      <a:r>
                        <a:rPr lang="en-US" dirty="0"/>
                        <a:t>Precision</a:t>
                      </a:r>
                      <a:endParaRPr lang="en-IN" dirty="0"/>
                    </a:p>
                  </a:txBody>
                  <a:tcPr/>
                </a:tc>
                <a:tc>
                  <a:txBody>
                    <a:bodyPr/>
                    <a:lstStyle/>
                    <a:p>
                      <a:r>
                        <a:rPr lang="en-US" dirty="0"/>
                        <a:t>Recall</a:t>
                      </a:r>
                      <a:endParaRPr lang="en-IN" dirty="0"/>
                    </a:p>
                  </a:txBody>
                  <a:tcPr/>
                </a:tc>
                <a:tc>
                  <a:txBody>
                    <a:bodyPr/>
                    <a:lstStyle/>
                    <a:p>
                      <a:r>
                        <a:rPr lang="en-US" dirty="0"/>
                        <a:t>F1</a:t>
                      </a:r>
                      <a:endParaRPr lang="en-IN" dirty="0"/>
                    </a:p>
                  </a:txBody>
                  <a:tcPr/>
                </a:tc>
                <a:extLst>
                  <a:ext uri="{0D108BD9-81ED-4DB2-BD59-A6C34878D82A}">
                    <a16:rowId xmlns:a16="http://schemas.microsoft.com/office/drawing/2014/main" val="799211327"/>
                  </a:ext>
                </a:extLst>
              </a:tr>
              <a:tr h="289702">
                <a:tc>
                  <a:txBody>
                    <a:bodyPr/>
                    <a:lstStyle/>
                    <a:p>
                      <a:r>
                        <a:rPr lang="en-US" dirty="0"/>
                        <a:t>0</a:t>
                      </a:r>
                      <a:endParaRPr lang="en-IN" dirty="0"/>
                    </a:p>
                  </a:txBody>
                  <a:tcPr/>
                </a:tc>
                <a:tc>
                  <a:txBody>
                    <a:bodyPr/>
                    <a:lstStyle/>
                    <a:p>
                      <a:r>
                        <a:rPr lang="en-IN" sz="1800" b="0" i="0" kern="1200" dirty="0">
                          <a:solidFill>
                            <a:schemeClr val="tx1"/>
                          </a:solidFill>
                          <a:effectLst/>
                          <a:latin typeface="+mn-lt"/>
                          <a:ea typeface="+mn-ea"/>
                          <a:cs typeface="+mn-cs"/>
                        </a:rPr>
                        <a:t>0.70    </a:t>
                      </a:r>
                      <a:endParaRPr lang="en-IN" dirty="0"/>
                    </a:p>
                  </a:txBody>
                  <a:tcPr/>
                </a:tc>
                <a:tc>
                  <a:txBody>
                    <a:bodyPr/>
                    <a:lstStyle/>
                    <a:p>
                      <a:r>
                        <a:rPr lang="en-IN" sz="1800" b="0" i="0" kern="1200" dirty="0">
                          <a:solidFill>
                            <a:schemeClr val="tx1"/>
                          </a:solidFill>
                          <a:effectLst/>
                          <a:latin typeface="+mn-lt"/>
                          <a:ea typeface="+mn-ea"/>
                          <a:cs typeface="+mn-cs"/>
                        </a:rPr>
                        <a:t>0.71   </a:t>
                      </a:r>
                      <a:endParaRPr lang="en-IN" dirty="0"/>
                    </a:p>
                  </a:txBody>
                  <a:tcPr/>
                </a:tc>
                <a:tc>
                  <a:txBody>
                    <a:bodyPr/>
                    <a:lstStyle/>
                    <a:p>
                      <a:r>
                        <a:rPr lang="en-IN" sz="1800" b="0" i="0" kern="1200" dirty="0">
                          <a:solidFill>
                            <a:schemeClr val="tx1"/>
                          </a:solidFill>
                          <a:effectLst/>
                          <a:latin typeface="+mn-lt"/>
                          <a:ea typeface="+mn-ea"/>
                          <a:cs typeface="+mn-cs"/>
                        </a:rPr>
                        <a:t>0.70  </a:t>
                      </a:r>
                      <a:endParaRPr lang="en-IN" dirty="0"/>
                    </a:p>
                  </a:txBody>
                  <a:tcPr/>
                </a:tc>
                <a:extLst>
                  <a:ext uri="{0D108BD9-81ED-4DB2-BD59-A6C34878D82A}">
                    <a16:rowId xmlns:a16="http://schemas.microsoft.com/office/drawing/2014/main" val="286097317"/>
                  </a:ext>
                </a:extLst>
              </a:tr>
              <a:tr h="289702">
                <a:tc>
                  <a:txBody>
                    <a:bodyPr/>
                    <a:lstStyle/>
                    <a:p>
                      <a:r>
                        <a:rPr lang="en-US" dirty="0"/>
                        <a:t>1</a:t>
                      </a:r>
                      <a:endParaRPr lang="en-IN" dirty="0"/>
                    </a:p>
                  </a:txBody>
                  <a:tcPr/>
                </a:tc>
                <a:tc>
                  <a:txBody>
                    <a:bodyPr/>
                    <a:lstStyle/>
                    <a:p>
                      <a:r>
                        <a:rPr lang="en-IN" sz="1800" b="0" i="0" kern="1200" dirty="0">
                          <a:solidFill>
                            <a:schemeClr val="tx1"/>
                          </a:solidFill>
                          <a:effectLst/>
                          <a:latin typeface="+mn-lt"/>
                          <a:ea typeface="+mn-ea"/>
                          <a:cs typeface="+mn-cs"/>
                        </a:rPr>
                        <a:t>0.66  </a:t>
                      </a:r>
                      <a:endParaRPr lang="en-IN" dirty="0"/>
                    </a:p>
                  </a:txBody>
                  <a:tcPr/>
                </a:tc>
                <a:tc>
                  <a:txBody>
                    <a:bodyPr/>
                    <a:lstStyle/>
                    <a:p>
                      <a:r>
                        <a:rPr lang="en-IN" sz="1800" b="0" i="0" kern="1200" dirty="0">
                          <a:solidFill>
                            <a:schemeClr val="tx1"/>
                          </a:solidFill>
                          <a:effectLst/>
                          <a:latin typeface="+mn-lt"/>
                          <a:ea typeface="+mn-ea"/>
                          <a:cs typeface="+mn-cs"/>
                        </a:rPr>
                        <a:t>0.61  </a:t>
                      </a:r>
                      <a:endParaRPr lang="en-IN" dirty="0"/>
                    </a:p>
                  </a:txBody>
                  <a:tcPr/>
                </a:tc>
                <a:tc>
                  <a:txBody>
                    <a:bodyPr/>
                    <a:lstStyle/>
                    <a:p>
                      <a:r>
                        <a:rPr lang="en-IN" sz="1800" b="0" i="0" kern="1200" dirty="0">
                          <a:solidFill>
                            <a:schemeClr val="tx1"/>
                          </a:solidFill>
                          <a:effectLst/>
                          <a:latin typeface="+mn-lt"/>
                          <a:ea typeface="+mn-ea"/>
                          <a:cs typeface="+mn-cs"/>
                        </a:rPr>
                        <a:t>0.64  </a:t>
                      </a:r>
                      <a:endParaRPr lang="en-IN" dirty="0"/>
                    </a:p>
                  </a:txBody>
                  <a:tcPr/>
                </a:tc>
                <a:extLst>
                  <a:ext uri="{0D108BD9-81ED-4DB2-BD59-A6C34878D82A}">
                    <a16:rowId xmlns:a16="http://schemas.microsoft.com/office/drawing/2014/main" val="1683714904"/>
                  </a:ext>
                </a:extLst>
              </a:tr>
              <a:tr h="289702">
                <a:tc>
                  <a:txBody>
                    <a:bodyPr/>
                    <a:lstStyle/>
                    <a:p>
                      <a:r>
                        <a:rPr lang="en-US" dirty="0"/>
                        <a:t>2</a:t>
                      </a:r>
                      <a:endParaRPr lang="en-IN" dirty="0"/>
                    </a:p>
                  </a:txBody>
                  <a:tcPr/>
                </a:tc>
                <a:tc>
                  <a:txBody>
                    <a:bodyPr/>
                    <a:lstStyle/>
                    <a:p>
                      <a:r>
                        <a:rPr lang="en-IN" sz="1800" b="0" i="0" kern="1200" dirty="0">
                          <a:solidFill>
                            <a:schemeClr val="tx1"/>
                          </a:solidFill>
                          <a:effectLst/>
                          <a:latin typeface="+mn-lt"/>
                          <a:ea typeface="+mn-ea"/>
                          <a:cs typeface="+mn-cs"/>
                        </a:rPr>
                        <a:t>0.82  </a:t>
                      </a:r>
                      <a:endParaRPr lang="en-IN" dirty="0"/>
                    </a:p>
                  </a:txBody>
                  <a:tcPr/>
                </a:tc>
                <a:tc>
                  <a:txBody>
                    <a:bodyPr/>
                    <a:lstStyle/>
                    <a:p>
                      <a:r>
                        <a:rPr lang="en-IN" sz="1800" b="0" i="0" kern="1200" dirty="0">
                          <a:solidFill>
                            <a:schemeClr val="tx1"/>
                          </a:solidFill>
                          <a:effectLst/>
                          <a:latin typeface="+mn-lt"/>
                          <a:ea typeface="+mn-ea"/>
                          <a:cs typeface="+mn-cs"/>
                        </a:rPr>
                        <a:t>0.86  </a:t>
                      </a:r>
                      <a:endParaRPr lang="en-IN" dirty="0"/>
                    </a:p>
                  </a:txBody>
                  <a:tcPr/>
                </a:tc>
                <a:tc>
                  <a:txBody>
                    <a:bodyPr/>
                    <a:lstStyle/>
                    <a:p>
                      <a:r>
                        <a:rPr lang="en-IN" sz="1800" b="0" i="0" kern="1200" dirty="0">
                          <a:solidFill>
                            <a:schemeClr val="tx1"/>
                          </a:solidFill>
                          <a:effectLst/>
                          <a:latin typeface="+mn-lt"/>
                          <a:ea typeface="+mn-ea"/>
                          <a:cs typeface="+mn-cs"/>
                        </a:rPr>
                        <a:t>0.84    </a:t>
                      </a:r>
                      <a:endParaRPr lang="en-IN" dirty="0"/>
                    </a:p>
                  </a:txBody>
                  <a:tcPr/>
                </a:tc>
                <a:extLst>
                  <a:ext uri="{0D108BD9-81ED-4DB2-BD59-A6C34878D82A}">
                    <a16:rowId xmlns:a16="http://schemas.microsoft.com/office/drawing/2014/main" val="2137512065"/>
                  </a:ext>
                </a:extLst>
              </a:tr>
            </a:tbl>
          </a:graphicData>
        </a:graphic>
      </p:graphicFrame>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Logistic Regression</a:t>
            </a:r>
            <a:endParaRPr lang="en-IN" b="1" dirty="0"/>
          </a:p>
        </p:txBody>
      </p:sp>
      <p:sp>
        <p:nvSpPr>
          <p:cNvPr id="2" name="TextBox 1">
            <a:extLst>
              <a:ext uri="{FF2B5EF4-FFF2-40B4-BE49-F238E27FC236}">
                <a16:creationId xmlns:a16="http://schemas.microsoft.com/office/drawing/2014/main" id="{6155C6CF-B2CF-44E7-55F7-C977C7C1AFC6}"/>
              </a:ext>
            </a:extLst>
          </p:cNvPr>
          <p:cNvSpPr txBox="1"/>
          <p:nvPr/>
        </p:nvSpPr>
        <p:spPr>
          <a:xfrm>
            <a:off x="935897" y="1539709"/>
            <a:ext cx="3350968" cy="338554"/>
          </a:xfrm>
          <a:prstGeom prst="rect">
            <a:avLst/>
          </a:prstGeom>
          <a:noFill/>
        </p:spPr>
        <p:txBody>
          <a:bodyPr wrap="square" rtlCol="0">
            <a:spAutoFit/>
          </a:bodyPr>
          <a:lstStyle/>
          <a:p>
            <a:r>
              <a:rPr lang="en-US" sz="1600" dirty="0"/>
              <a:t>Confusion Matrix</a:t>
            </a:r>
            <a:endParaRPr lang="en-IN" sz="1600" dirty="0"/>
          </a:p>
        </p:txBody>
      </p:sp>
      <p:sp>
        <p:nvSpPr>
          <p:cNvPr id="4" name="TextBox 3">
            <a:extLst>
              <a:ext uri="{FF2B5EF4-FFF2-40B4-BE49-F238E27FC236}">
                <a16:creationId xmlns:a16="http://schemas.microsoft.com/office/drawing/2014/main" id="{F48E1DA7-63F4-C926-1DF0-6334FEC69760}"/>
              </a:ext>
            </a:extLst>
          </p:cNvPr>
          <p:cNvSpPr txBox="1"/>
          <p:nvPr/>
        </p:nvSpPr>
        <p:spPr>
          <a:xfrm>
            <a:off x="935897" y="4245490"/>
            <a:ext cx="3350968" cy="338554"/>
          </a:xfrm>
          <a:prstGeom prst="rect">
            <a:avLst/>
          </a:prstGeom>
          <a:noFill/>
        </p:spPr>
        <p:txBody>
          <a:bodyPr wrap="square" rtlCol="0">
            <a:spAutoFit/>
          </a:bodyPr>
          <a:lstStyle/>
          <a:p>
            <a:r>
              <a:rPr lang="en-US" sz="1600" dirty="0"/>
              <a:t>Per label classification report</a:t>
            </a:r>
            <a:endParaRPr lang="en-IN" sz="1600" dirty="0"/>
          </a:p>
        </p:txBody>
      </p:sp>
      <p:sp>
        <p:nvSpPr>
          <p:cNvPr id="8" name="TextBox 7">
            <a:extLst>
              <a:ext uri="{FF2B5EF4-FFF2-40B4-BE49-F238E27FC236}">
                <a16:creationId xmlns:a16="http://schemas.microsoft.com/office/drawing/2014/main" id="{F919D683-729B-4F1E-90B9-02CB4907E28A}"/>
              </a:ext>
            </a:extLst>
          </p:cNvPr>
          <p:cNvSpPr txBox="1"/>
          <p:nvPr/>
        </p:nvSpPr>
        <p:spPr>
          <a:xfrm>
            <a:off x="9468462" y="1355043"/>
            <a:ext cx="2477731" cy="1200329"/>
          </a:xfrm>
          <a:prstGeom prst="rect">
            <a:avLst/>
          </a:prstGeom>
          <a:noFill/>
        </p:spPr>
        <p:txBody>
          <a:bodyPr wrap="square" rtlCol="0">
            <a:spAutoFit/>
          </a:bodyPr>
          <a:lstStyle/>
          <a:p>
            <a:r>
              <a:rPr lang="en-US" b="1" dirty="0"/>
              <a:t>Note</a:t>
            </a:r>
          </a:p>
          <a:p>
            <a:r>
              <a:rPr lang="en-US" dirty="0"/>
              <a:t>Label 0 = Rating 1 &amp; 2</a:t>
            </a:r>
          </a:p>
          <a:p>
            <a:r>
              <a:rPr lang="en-US" dirty="0"/>
              <a:t>Label 1 = Rating 3</a:t>
            </a:r>
          </a:p>
          <a:p>
            <a:r>
              <a:rPr lang="en-US" dirty="0"/>
              <a:t>Label 2 = Rating 4 &amp; 5</a:t>
            </a:r>
            <a:endParaRPr lang="en-IN" dirty="0"/>
          </a:p>
        </p:txBody>
      </p:sp>
      <p:pic>
        <p:nvPicPr>
          <p:cNvPr id="5" name="Picture 4">
            <a:extLst>
              <a:ext uri="{FF2B5EF4-FFF2-40B4-BE49-F238E27FC236}">
                <a16:creationId xmlns:a16="http://schemas.microsoft.com/office/drawing/2014/main" id="{39CE53D0-27D6-B6D0-02C6-FCE1FFEF4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441" y="1661324"/>
            <a:ext cx="2633842" cy="2285509"/>
          </a:xfrm>
          <a:prstGeom prst="rect">
            <a:avLst/>
          </a:prstGeom>
        </p:spPr>
      </p:pic>
    </p:spTree>
    <p:extLst>
      <p:ext uri="{BB962C8B-B14F-4D97-AF65-F5344CB8AC3E}">
        <p14:creationId xmlns:p14="http://schemas.microsoft.com/office/powerpoint/2010/main" val="165840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6" y="633874"/>
            <a:ext cx="6212156" cy="369332"/>
          </a:xfrm>
          <a:prstGeom prst="rect">
            <a:avLst/>
          </a:prstGeom>
          <a:noFill/>
        </p:spPr>
        <p:txBody>
          <a:bodyPr wrap="square" rtlCol="0">
            <a:spAutoFit/>
          </a:bodyPr>
          <a:lstStyle/>
          <a:p>
            <a:r>
              <a:rPr lang="en-US" b="1" dirty="0"/>
              <a:t>Approach 1 vs Approach 2 vs Approach 3 (Validation Data)</a:t>
            </a:r>
            <a:endParaRPr lang="en-IN" b="1" dirty="0"/>
          </a:p>
        </p:txBody>
      </p:sp>
      <p:graphicFrame>
        <p:nvGraphicFramePr>
          <p:cNvPr id="12" name="Table 11">
            <a:extLst>
              <a:ext uri="{FF2B5EF4-FFF2-40B4-BE49-F238E27FC236}">
                <a16:creationId xmlns:a16="http://schemas.microsoft.com/office/drawing/2014/main" id="{CC34A82A-112D-DBCD-505A-6B7488AF2609}"/>
              </a:ext>
            </a:extLst>
          </p:cNvPr>
          <p:cNvGraphicFramePr>
            <a:graphicFrameLocks noGrp="1"/>
          </p:cNvGraphicFramePr>
          <p:nvPr>
            <p:extLst>
              <p:ext uri="{D42A27DB-BD31-4B8C-83A1-F6EECF244321}">
                <p14:modId xmlns:p14="http://schemas.microsoft.com/office/powerpoint/2010/main" val="2598775240"/>
              </p:ext>
            </p:extLst>
          </p:nvPr>
        </p:nvGraphicFramePr>
        <p:xfrm>
          <a:off x="935897" y="1378427"/>
          <a:ext cx="9830426" cy="1838960"/>
        </p:xfrm>
        <a:graphic>
          <a:graphicData uri="http://schemas.openxmlformats.org/drawingml/2006/table">
            <a:tbl>
              <a:tblPr firstRow="1" bandRow="1">
                <a:tableStyleId>{7E9639D4-E3E2-4D34-9284-5A2195B3D0D7}</a:tableStyleId>
              </a:tblPr>
              <a:tblGrid>
                <a:gridCol w="1649590">
                  <a:extLst>
                    <a:ext uri="{9D8B030D-6E8A-4147-A177-3AD203B41FA5}">
                      <a16:colId xmlns:a16="http://schemas.microsoft.com/office/drawing/2014/main" val="450711946"/>
                    </a:ext>
                  </a:extLst>
                </a:gridCol>
                <a:gridCol w="262078">
                  <a:extLst>
                    <a:ext uri="{9D8B030D-6E8A-4147-A177-3AD203B41FA5}">
                      <a16:colId xmlns:a16="http://schemas.microsoft.com/office/drawing/2014/main" val="4124254348"/>
                    </a:ext>
                  </a:extLst>
                </a:gridCol>
                <a:gridCol w="2029974">
                  <a:extLst>
                    <a:ext uri="{9D8B030D-6E8A-4147-A177-3AD203B41FA5}">
                      <a16:colId xmlns:a16="http://schemas.microsoft.com/office/drawing/2014/main" val="2671246960"/>
                    </a:ext>
                  </a:extLst>
                </a:gridCol>
                <a:gridCol w="1592087">
                  <a:extLst>
                    <a:ext uri="{9D8B030D-6E8A-4147-A177-3AD203B41FA5}">
                      <a16:colId xmlns:a16="http://schemas.microsoft.com/office/drawing/2014/main" val="4039302357"/>
                    </a:ext>
                  </a:extLst>
                </a:gridCol>
                <a:gridCol w="2635045">
                  <a:extLst>
                    <a:ext uri="{9D8B030D-6E8A-4147-A177-3AD203B41FA5}">
                      <a16:colId xmlns:a16="http://schemas.microsoft.com/office/drawing/2014/main" val="2424106837"/>
                    </a:ext>
                  </a:extLst>
                </a:gridCol>
                <a:gridCol w="1661652">
                  <a:extLst>
                    <a:ext uri="{9D8B030D-6E8A-4147-A177-3AD203B41FA5}">
                      <a16:colId xmlns:a16="http://schemas.microsoft.com/office/drawing/2014/main" val="2816929953"/>
                    </a:ext>
                  </a:extLst>
                </a:gridCol>
              </a:tblGrid>
              <a:tr h="185420">
                <a:tc rowSpan="2" gridSpan="2">
                  <a:txBody>
                    <a:bodyPr/>
                    <a:lstStyle/>
                    <a:p>
                      <a:r>
                        <a:rPr lang="en-US" dirty="0"/>
                        <a:t>Approach</a:t>
                      </a:r>
                      <a:endParaRPr lang="en-IN" dirty="0"/>
                    </a:p>
                  </a:txBody>
                  <a:tcPr/>
                </a:tc>
                <a:tc rowSpan="2" hMerge="1">
                  <a:txBody>
                    <a:bodyPr/>
                    <a:lstStyle/>
                    <a:p>
                      <a:endParaRPr lang="en-IN"/>
                    </a:p>
                  </a:txBody>
                  <a:tcPr/>
                </a:tc>
                <a:tc>
                  <a:txBody>
                    <a:bodyPr/>
                    <a:lstStyle/>
                    <a:p>
                      <a:r>
                        <a:rPr lang="en-US" dirty="0"/>
                        <a:t>SVM</a:t>
                      </a:r>
                      <a:endParaRPr lang="en-IN" dirty="0"/>
                    </a:p>
                  </a:txBody>
                  <a:tcPr>
                    <a:lnR w="12700" cap="flat" cmpd="sng" algn="ctr">
                      <a:solidFill>
                        <a:schemeClr val="tx1"/>
                      </a:solidFill>
                      <a:prstDash val="solid"/>
                      <a:round/>
                      <a:headEnd type="none" w="med" len="med"/>
                      <a:tailEnd type="none" w="med" len="med"/>
                    </a:lnR>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2">
                  <a:txBody>
                    <a:bodyPr/>
                    <a:lstStyle/>
                    <a:p>
                      <a:r>
                        <a:rPr lang="en-US" dirty="0"/>
                        <a:t>Logistic Regression</a:t>
                      </a:r>
                      <a:endParaRPr lang="en-IN" dirty="0"/>
                    </a:p>
                  </a:txBody>
                  <a:tcPr>
                    <a:lnL w="12700" cap="flat" cmpd="sng" algn="ctr">
                      <a:solidFill>
                        <a:schemeClr val="tx1"/>
                      </a:solidFill>
                      <a:prstDash val="solid"/>
                      <a:round/>
                      <a:headEnd type="none" w="med" len="med"/>
                      <a:tailEnd type="none" w="med" len="med"/>
                    </a:lnL>
                  </a:tcPr>
                </a:tc>
                <a:tc hMerge="1">
                  <a:txBody>
                    <a:bodyPr/>
                    <a:lstStyle/>
                    <a:p>
                      <a:endParaRPr lang="en-IN"/>
                    </a:p>
                  </a:txBody>
                  <a:tcPr/>
                </a:tc>
                <a:extLst>
                  <a:ext uri="{0D108BD9-81ED-4DB2-BD59-A6C34878D82A}">
                    <a16:rowId xmlns:a16="http://schemas.microsoft.com/office/drawing/2014/main" val="4133740664"/>
                  </a:ext>
                </a:extLst>
              </a:tr>
              <a:tr h="185420">
                <a:tc gridSpan="2" vMerge="1">
                  <a:txBody>
                    <a:bodyPr/>
                    <a:lstStyle/>
                    <a:p>
                      <a:endParaRPr lang="en-IN"/>
                    </a:p>
                  </a:txBody>
                  <a:tcPr/>
                </a:tc>
                <a:tc hMerge="1" vMerge="1">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Validation Accuracy</a:t>
                      </a:r>
                    </a:p>
                  </a:txBody>
                  <a:tcPr>
                    <a:lnR w="12700" cap="flat" cmpd="sng" algn="ctr">
                      <a:solidFill>
                        <a:schemeClr val="tx1"/>
                      </a:solidFill>
                      <a:prstDash val="solid"/>
                      <a:round/>
                      <a:headEnd type="none" w="med" len="med"/>
                      <a:tailEnd type="none" w="med" len="med"/>
                    </a:lnR>
                  </a:tcPr>
                </a:tc>
                <a:tc>
                  <a:txBody>
                    <a:bodyPr/>
                    <a:lstStyle/>
                    <a:p>
                      <a:r>
                        <a:rPr lang="en-US" dirty="0"/>
                        <a:t>F1 Score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Validation Accuracy</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F1 Score</a:t>
                      </a:r>
                      <a:endParaRPr lang="en-IN"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27241097"/>
                  </a:ext>
                </a:extLst>
              </a:tr>
              <a:tr h="0">
                <a:tc>
                  <a:txBody>
                    <a:bodyPr/>
                    <a:lstStyle/>
                    <a:p>
                      <a:r>
                        <a:rPr lang="en-US" dirty="0"/>
                        <a:t>Approach 1</a:t>
                      </a:r>
                      <a:endParaRPr lang="en-IN" dirty="0"/>
                    </a:p>
                  </a:txBody>
                  <a:tcPr>
                    <a:lnR w="12700" cap="flat" cmpd="sng" algn="ctr">
                      <a:solidFill>
                        <a:schemeClr val="tx1"/>
                      </a:solidFill>
                      <a:prstDash val="solid"/>
                      <a:round/>
                      <a:headEnd type="none" w="med" len="med"/>
                      <a:tailEnd type="none" w="med" len="med"/>
                    </a:lnR>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IN" dirty="0"/>
                        <a:t>0.5248</a:t>
                      </a:r>
                    </a:p>
                  </a:txBody>
                  <a:tcPr>
                    <a:lnR w="12700" cap="flat" cmpd="sng" algn="ctr">
                      <a:solidFill>
                        <a:schemeClr val="tx1"/>
                      </a:solidFill>
                      <a:prstDash val="solid"/>
                      <a:round/>
                      <a:headEnd type="none" w="med" len="med"/>
                      <a:tailEnd type="none" w="med" len="med"/>
                    </a:lnR>
                  </a:tcPr>
                </a:tc>
                <a:tc>
                  <a:txBody>
                    <a:bodyPr/>
                    <a:lstStyle/>
                    <a:p>
                      <a:r>
                        <a:rPr lang="en-IN" dirty="0"/>
                        <a:t>0.3896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dirty="0"/>
                        <a:t>0.5283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IN" dirty="0"/>
                        <a:t>0.3922</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5906359"/>
                  </a:ext>
                </a:extLst>
              </a:tr>
              <a:tr h="370840">
                <a:tc>
                  <a:txBody>
                    <a:bodyPr/>
                    <a:lstStyle/>
                    <a:p>
                      <a:r>
                        <a:rPr lang="en-US" dirty="0"/>
                        <a:t>Approach 2</a:t>
                      </a:r>
                      <a:endParaRPr lang="en-IN" dirty="0"/>
                    </a:p>
                  </a:txBody>
                  <a:tcPr>
                    <a:lnR w="12700" cap="flat" cmpd="sng" algn="ctr">
                      <a:solidFill>
                        <a:schemeClr val="tx1"/>
                      </a:solidFill>
                      <a:prstDash val="solid"/>
                      <a:round/>
                      <a:headEnd type="none" w="med" len="med"/>
                      <a:tailEnd type="none" w="med" len="med"/>
                    </a:lnR>
                  </a:tcPr>
                </a:tc>
                <a:tc>
                  <a:txBody>
                    <a:bodyPr/>
                    <a:lstStyle/>
                    <a:p>
                      <a:endParaRPr lang="en-IN" dirty="0"/>
                    </a:p>
                  </a:txBody>
                  <a:tcPr>
                    <a:lnL w="12700" cap="flat" cmpd="sng" algn="ctr">
                      <a:solidFill>
                        <a:schemeClr val="tx1"/>
                      </a:solidFill>
                      <a:prstDash val="solid"/>
                      <a:round/>
                      <a:headEnd type="none" w="med" len="med"/>
                      <a:tailEnd type="none" w="med" len="med"/>
                    </a:lnL>
                  </a:tcPr>
                </a:tc>
                <a:tc>
                  <a:txBody>
                    <a:bodyPr/>
                    <a:lstStyle/>
                    <a:p>
                      <a:r>
                        <a:rPr lang="en-IN" dirty="0"/>
                        <a:t>0.698316</a:t>
                      </a:r>
                    </a:p>
                  </a:txBody>
                  <a:tcPr>
                    <a:lnR w="12700" cap="flat" cmpd="sng" algn="ctr">
                      <a:solidFill>
                        <a:schemeClr val="tx1"/>
                      </a:solidFill>
                      <a:prstDash val="solid"/>
                      <a:round/>
                      <a:headEnd type="none" w="med" len="med"/>
                      <a:tailEnd type="none" w="med" len="med"/>
                    </a:lnR>
                  </a:tcPr>
                </a:tc>
                <a:tc>
                  <a:txBody>
                    <a:bodyPr/>
                    <a:lstStyle/>
                    <a:p>
                      <a:r>
                        <a:rPr lang="en-IN" dirty="0"/>
                        <a:t>0.698329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dirty="0"/>
                        <a:t>0.698784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0.696355</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1257328"/>
                  </a:ext>
                </a:extLst>
              </a:tr>
              <a:tr h="370840">
                <a:tc>
                  <a:txBody>
                    <a:bodyPr/>
                    <a:lstStyle/>
                    <a:p>
                      <a:r>
                        <a:rPr lang="en-US" dirty="0"/>
                        <a:t>Approach 3</a:t>
                      </a:r>
                      <a:endParaRPr lang="en-IN" dirty="0"/>
                    </a:p>
                  </a:txBody>
                  <a:tcPr>
                    <a:lnR w="12700" cap="flat" cmpd="sng" algn="ctr">
                      <a:solidFill>
                        <a:schemeClr val="tx1"/>
                      </a:solidFill>
                      <a:prstDash val="solid"/>
                      <a:round/>
                      <a:headEnd type="none" w="med" len="med"/>
                      <a:tailEnd type="none" w="med" len="med"/>
                    </a:lnR>
                  </a:tcPr>
                </a:tc>
                <a:tc>
                  <a:txBody>
                    <a:bodyPr/>
                    <a:lstStyle/>
                    <a:p>
                      <a:endParaRPr lang="en-IN" dirty="0"/>
                    </a:p>
                  </a:txBody>
                  <a:tcPr>
                    <a:lnL w="12700" cap="flat" cmpd="sng" algn="ctr">
                      <a:solidFill>
                        <a:schemeClr val="tx1"/>
                      </a:solidFill>
                      <a:prstDash val="solid"/>
                      <a:round/>
                      <a:headEnd type="none" w="med" len="med"/>
                      <a:tailEnd type="none" w="med" len="med"/>
                    </a:lnL>
                  </a:tcPr>
                </a:tc>
                <a:tc>
                  <a:txBody>
                    <a:bodyPr/>
                    <a:lstStyle/>
                    <a:p>
                      <a:r>
                        <a:rPr lang="en-IN" b="1" dirty="0"/>
                        <a:t>0.728675</a:t>
                      </a:r>
                    </a:p>
                  </a:txBody>
                  <a:tcPr>
                    <a:lnR w="12700" cap="flat" cmpd="sng" algn="ctr">
                      <a:solidFill>
                        <a:schemeClr val="tx1"/>
                      </a:solidFill>
                      <a:prstDash val="solid"/>
                      <a:round/>
                      <a:headEnd type="none" w="med" len="med"/>
                      <a:tailEnd type="none" w="med" len="med"/>
                    </a:lnR>
                  </a:tcPr>
                </a:tc>
                <a:tc>
                  <a:txBody>
                    <a:bodyPr/>
                    <a:lstStyle/>
                    <a:p>
                      <a:r>
                        <a:rPr lang="en-IN" b="1" dirty="0"/>
                        <a:t>0.727326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b="1" dirty="0"/>
                        <a:t>0.730120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IN" b="1" dirty="0"/>
                        <a:t>0.726567</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4763454"/>
                  </a:ext>
                </a:extLst>
              </a:tr>
            </a:tbl>
          </a:graphicData>
        </a:graphic>
      </p:graphicFrame>
      <p:pic>
        <p:nvPicPr>
          <p:cNvPr id="15" name="Graphic 14" descr="Upward trend with solid fill">
            <a:extLst>
              <a:ext uri="{FF2B5EF4-FFF2-40B4-BE49-F238E27FC236}">
                <a16:creationId xmlns:a16="http://schemas.microsoft.com/office/drawing/2014/main" id="{68CD5BD3-618C-3F7D-3B99-E77C24661C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2215" y="2853860"/>
            <a:ext cx="287570" cy="287570"/>
          </a:xfrm>
          <a:prstGeom prst="rect">
            <a:avLst/>
          </a:prstGeom>
        </p:spPr>
      </p:pic>
      <p:pic>
        <p:nvPicPr>
          <p:cNvPr id="16" name="Graphic 15" descr="Upward trend with solid fill">
            <a:extLst>
              <a:ext uri="{FF2B5EF4-FFF2-40B4-BE49-F238E27FC236}">
                <a16:creationId xmlns:a16="http://schemas.microsoft.com/office/drawing/2014/main" id="{43C4EB59-0DC8-652F-34A8-A7B6F993AE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7181" y="2853860"/>
            <a:ext cx="287570" cy="287570"/>
          </a:xfrm>
          <a:prstGeom prst="rect">
            <a:avLst/>
          </a:prstGeom>
        </p:spPr>
      </p:pic>
      <p:pic>
        <p:nvPicPr>
          <p:cNvPr id="17" name="Graphic 16" descr="Upward trend with solid fill">
            <a:extLst>
              <a:ext uri="{FF2B5EF4-FFF2-40B4-BE49-F238E27FC236}">
                <a16:creationId xmlns:a16="http://schemas.microsoft.com/office/drawing/2014/main" id="{ED39FE9A-22A8-0F13-0F5E-85A5885EF4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39679" y="2853860"/>
            <a:ext cx="287570" cy="287570"/>
          </a:xfrm>
          <a:prstGeom prst="rect">
            <a:avLst/>
          </a:prstGeom>
        </p:spPr>
      </p:pic>
      <p:pic>
        <p:nvPicPr>
          <p:cNvPr id="18" name="Graphic 17" descr="Upward trend with solid fill">
            <a:extLst>
              <a:ext uri="{FF2B5EF4-FFF2-40B4-BE49-F238E27FC236}">
                <a16:creationId xmlns:a16="http://schemas.microsoft.com/office/drawing/2014/main" id="{ECCC0A33-3E7F-6839-188F-FC293F6CE4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82107" y="2853860"/>
            <a:ext cx="287570" cy="287570"/>
          </a:xfrm>
          <a:prstGeom prst="rect">
            <a:avLst/>
          </a:prstGeom>
        </p:spPr>
      </p:pic>
      <p:graphicFrame>
        <p:nvGraphicFramePr>
          <p:cNvPr id="19" name="Table 18">
            <a:extLst>
              <a:ext uri="{FF2B5EF4-FFF2-40B4-BE49-F238E27FC236}">
                <a16:creationId xmlns:a16="http://schemas.microsoft.com/office/drawing/2014/main" id="{DD1F686B-C204-00EE-9905-89513CDED64F}"/>
              </a:ext>
            </a:extLst>
          </p:cNvPr>
          <p:cNvGraphicFramePr>
            <a:graphicFrameLocks noGrp="1"/>
          </p:cNvGraphicFramePr>
          <p:nvPr>
            <p:extLst>
              <p:ext uri="{D42A27DB-BD31-4B8C-83A1-F6EECF244321}">
                <p14:modId xmlns:p14="http://schemas.microsoft.com/office/powerpoint/2010/main" val="3767277235"/>
              </p:ext>
            </p:extLst>
          </p:nvPr>
        </p:nvGraphicFramePr>
        <p:xfrm>
          <a:off x="935895" y="3738531"/>
          <a:ext cx="9830426" cy="2103120"/>
        </p:xfrm>
        <a:graphic>
          <a:graphicData uri="http://schemas.openxmlformats.org/drawingml/2006/table">
            <a:tbl>
              <a:tblPr firstRow="1" bandRow="1">
                <a:tableStyleId>{7E9639D4-E3E2-4D34-9284-5A2195B3D0D7}</a:tableStyleId>
              </a:tblPr>
              <a:tblGrid>
                <a:gridCol w="1394350">
                  <a:extLst>
                    <a:ext uri="{9D8B030D-6E8A-4147-A177-3AD203B41FA5}">
                      <a16:colId xmlns:a16="http://schemas.microsoft.com/office/drawing/2014/main" val="3342345000"/>
                    </a:ext>
                  </a:extLst>
                </a:gridCol>
                <a:gridCol w="1042220">
                  <a:extLst>
                    <a:ext uri="{9D8B030D-6E8A-4147-A177-3AD203B41FA5}">
                      <a16:colId xmlns:a16="http://schemas.microsoft.com/office/drawing/2014/main" val="362116387"/>
                    </a:ext>
                  </a:extLst>
                </a:gridCol>
                <a:gridCol w="844385">
                  <a:extLst>
                    <a:ext uri="{9D8B030D-6E8A-4147-A177-3AD203B41FA5}">
                      <a16:colId xmlns:a16="http://schemas.microsoft.com/office/drawing/2014/main" val="3933764056"/>
                    </a:ext>
                  </a:extLst>
                </a:gridCol>
                <a:gridCol w="758273">
                  <a:extLst>
                    <a:ext uri="{9D8B030D-6E8A-4147-A177-3AD203B41FA5}">
                      <a16:colId xmlns:a16="http://schemas.microsoft.com/office/drawing/2014/main" val="4265187235"/>
                    </a:ext>
                  </a:extLst>
                </a:gridCol>
                <a:gridCol w="1209367">
                  <a:extLst>
                    <a:ext uri="{9D8B030D-6E8A-4147-A177-3AD203B41FA5}">
                      <a16:colId xmlns:a16="http://schemas.microsoft.com/office/drawing/2014/main" val="3527061674"/>
                    </a:ext>
                  </a:extLst>
                </a:gridCol>
                <a:gridCol w="858553">
                  <a:extLst>
                    <a:ext uri="{9D8B030D-6E8A-4147-A177-3AD203B41FA5}">
                      <a16:colId xmlns:a16="http://schemas.microsoft.com/office/drawing/2014/main" val="3910637761"/>
                    </a:ext>
                  </a:extLst>
                </a:gridCol>
                <a:gridCol w="882872">
                  <a:extLst>
                    <a:ext uri="{9D8B030D-6E8A-4147-A177-3AD203B41FA5}">
                      <a16:colId xmlns:a16="http://schemas.microsoft.com/office/drawing/2014/main" val="3898055912"/>
                    </a:ext>
                  </a:extLst>
                </a:gridCol>
                <a:gridCol w="1149259">
                  <a:extLst>
                    <a:ext uri="{9D8B030D-6E8A-4147-A177-3AD203B41FA5}">
                      <a16:colId xmlns:a16="http://schemas.microsoft.com/office/drawing/2014/main" val="3935480841"/>
                    </a:ext>
                  </a:extLst>
                </a:gridCol>
                <a:gridCol w="884903">
                  <a:extLst>
                    <a:ext uri="{9D8B030D-6E8A-4147-A177-3AD203B41FA5}">
                      <a16:colId xmlns:a16="http://schemas.microsoft.com/office/drawing/2014/main" val="654080339"/>
                    </a:ext>
                  </a:extLst>
                </a:gridCol>
                <a:gridCol w="806244">
                  <a:extLst>
                    <a:ext uri="{9D8B030D-6E8A-4147-A177-3AD203B41FA5}">
                      <a16:colId xmlns:a16="http://schemas.microsoft.com/office/drawing/2014/main" val="3361946048"/>
                    </a:ext>
                  </a:extLst>
                </a:gridCol>
              </a:tblGrid>
              <a:tr h="320040">
                <a:tc rowSpan="2">
                  <a:txBody>
                    <a:bodyPr/>
                    <a:lstStyle/>
                    <a:p>
                      <a:r>
                        <a:rPr lang="en-US" dirty="0"/>
                        <a:t>Approach</a:t>
                      </a:r>
                      <a:endParaRPr lang="en-IN" dirty="0"/>
                    </a:p>
                  </a:txBody>
                  <a:tcPr>
                    <a:lnR w="12700" cap="flat" cmpd="sng" algn="ctr">
                      <a:solidFill>
                        <a:schemeClr val="tx1"/>
                      </a:solidFill>
                      <a:prstDash val="solid"/>
                      <a:round/>
                      <a:headEnd type="none" w="med" len="med"/>
                      <a:tailEnd type="none" w="med" len="med"/>
                    </a:lnR>
                  </a:tcPr>
                </a:tc>
                <a:tc gridSpan="3">
                  <a:txBody>
                    <a:bodyPr/>
                    <a:lstStyle/>
                    <a:p>
                      <a:r>
                        <a:rPr lang="en-US" dirty="0"/>
                        <a:t>Label 0</a:t>
                      </a:r>
                    </a:p>
                    <a:p>
                      <a:endParaRPr lang="en-IN"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3">
                  <a:txBody>
                    <a:bodyPr/>
                    <a:lstStyle/>
                    <a:p>
                      <a:r>
                        <a:rPr lang="en-US" dirty="0"/>
                        <a:t>Label 1</a:t>
                      </a:r>
                      <a:endParaRPr lang="en-IN" dirty="0"/>
                    </a:p>
                  </a:txBody>
                  <a:tcPr>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3">
                  <a:txBody>
                    <a:bodyPr/>
                    <a:lstStyle/>
                    <a:p>
                      <a:r>
                        <a:rPr lang="en-US" dirty="0"/>
                        <a:t>Label 2</a:t>
                      </a:r>
                      <a:endParaRPr lang="en-IN" dirty="0"/>
                    </a:p>
                  </a:txBody>
                  <a:tcPr>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99211327"/>
                  </a:ext>
                </a:extLst>
              </a:tr>
              <a:tr h="168317">
                <a:tc vMerge="1">
                  <a:txBody>
                    <a:bodyPr/>
                    <a:lstStyle/>
                    <a:p>
                      <a:endParaRPr lang="en-IN"/>
                    </a:p>
                  </a:txBody>
                  <a:tcPr/>
                </a:tc>
                <a:tc>
                  <a:txBody>
                    <a:bodyPr/>
                    <a:lstStyle/>
                    <a:p>
                      <a:r>
                        <a:rPr lang="en-US" dirty="0"/>
                        <a:t>Precision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Recall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F1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Precision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Recall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F1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Precision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Recall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F1</a:t>
                      </a:r>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9124982"/>
                  </a:ext>
                </a:extLst>
              </a:tr>
              <a:tr h="289702">
                <a:tc>
                  <a:txBody>
                    <a:bodyPr/>
                    <a:lstStyle/>
                    <a:p>
                      <a:r>
                        <a:rPr lang="en-US" dirty="0"/>
                        <a:t>Approach 1</a:t>
                      </a:r>
                      <a:endParaRPr lang="en-IN" dirty="0"/>
                    </a:p>
                  </a:txBody>
                  <a:tcPr>
                    <a:lnR w="12700" cap="flat" cmpd="sng" algn="ctr">
                      <a:solidFill>
                        <a:schemeClr val="tx1"/>
                      </a:solidFill>
                      <a:prstDash val="solid"/>
                      <a:round/>
                      <a:headEnd type="none" w="med" len="med"/>
                      <a:tailEnd type="none" w="med" len="med"/>
                    </a:lnR>
                  </a:tcPr>
                </a:tc>
                <a:tc>
                  <a:txBody>
                    <a:bodyPr/>
                    <a:lstStyle/>
                    <a:p>
                      <a:r>
                        <a:rPr lang="en-IN" dirty="0"/>
                        <a:t>0.48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dirty="0"/>
                        <a:t>0.68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dirty="0"/>
                        <a:t>0.57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sz="1800" b="0" i="0" kern="1200" dirty="0">
                          <a:solidFill>
                            <a:schemeClr val="tx1"/>
                          </a:solidFill>
                          <a:effectLst/>
                          <a:latin typeface="+mn-lt"/>
                          <a:ea typeface="+mn-ea"/>
                          <a:cs typeface="+mn-cs"/>
                        </a:rPr>
                        <a:t> 0.00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dirty="0"/>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dirty="0"/>
                        <a:t>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dirty="0"/>
                        <a:t>0.58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IN" dirty="0"/>
                        <a:t>0.63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IN" dirty="0"/>
                        <a:t>0.60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6097317"/>
                  </a:ext>
                </a:extLst>
              </a:tr>
              <a:tr h="289702">
                <a:tc>
                  <a:txBody>
                    <a:bodyPr/>
                    <a:lstStyle/>
                    <a:p>
                      <a:r>
                        <a:rPr lang="en-US" dirty="0"/>
                        <a:t>Approach 2</a:t>
                      </a:r>
                      <a:endParaRPr lang="en-IN" dirty="0"/>
                    </a:p>
                  </a:txBody>
                  <a:tcPr>
                    <a:lnR w="12700" cap="flat" cmpd="sng" algn="ctr">
                      <a:solidFill>
                        <a:schemeClr val="tx1"/>
                      </a:solidFill>
                      <a:prstDash val="solid"/>
                      <a:round/>
                      <a:headEnd type="none" w="med" len="med"/>
                      <a:tailEnd type="none" w="med" len="med"/>
                    </a:lnR>
                  </a:tcPr>
                </a:tc>
                <a:tc>
                  <a:txBody>
                    <a:bodyPr/>
                    <a:lstStyle/>
                    <a:p>
                      <a:r>
                        <a:rPr lang="en-IN" dirty="0"/>
                        <a:t>0.67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dirty="0"/>
                        <a:t>0.68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dirty="0"/>
                        <a:t>0.67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dirty="0"/>
                        <a:t>0.62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dirty="0"/>
                        <a:t>0.63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dirty="0"/>
                        <a:t>0.62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dirty="0"/>
                        <a:t>0.81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dirty="0"/>
                        <a:t>0.79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dirty="0"/>
                        <a:t>0.80</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3714904"/>
                  </a:ext>
                </a:extLst>
              </a:tr>
              <a:tr h="289702">
                <a:tc>
                  <a:txBody>
                    <a:bodyPr/>
                    <a:lstStyle/>
                    <a:p>
                      <a:r>
                        <a:rPr lang="en-US" dirty="0"/>
                        <a:t>Approach 3</a:t>
                      </a:r>
                      <a:endParaRPr lang="en-IN" dirty="0"/>
                    </a:p>
                  </a:txBody>
                  <a:tcPr>
                    <a:lnR w="12700" cap="flat" cmpd="sng" algn="ctr">
                      <a:solidFill>
                        <a:schemeClr val="tx1"/>
                      </a:solidFill>
                      <a:prstDash val="solid"/>
                      <a:round/>
                      <a:headEnd type="none" w="med" len="med"/>
                      <a:tailEnd type="none" w="med" len="med"/>
                    </a:lnR>
                  </a:tcPr>
                </a:tc>
                <a:tc>
                  <a:txBody>
                    <a:bodyPr/>
                    <a:lstStyle/>
                    <a:p>
                      <a:r>
                        <a:rPr lang="en-IN" b="1" dirty="0"/>
                        <a:t>0.69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b="1" dirty="0"/>
                        <a:t>0.72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b="1" dirty="0"/>
                        <a:t>0.71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b="1" dirty="0"/>
                        <a:t>0.65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dirty="0"/>
                        <a:t>0.63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b="1" dirty="0"/>
                        <a:t>0.64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b="1" dirty="0"/>
                        <a:t>0.85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b="1" dirty="0"/>
                        <a:t>0.83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b="1" dirty="0"/>
                        <a:t>0.84</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37512065"/>
                  </a:ext>
                </a:extLst>
              </a:tr>
            </a:tbl>
          </a:graphicData>
        </a:graphic>
      </p:graphicFrame>
    </p:spTree>
    <p:extLst>
      <p:ext uri="{BB962C8B-B14F-4D97-AF65-F5344CB8AC3E}">
        <p14:creationId xmlns:p14="http://schemas.microsoft.com/office/powerpoint/2010/main" val="4011794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1820324-949A-A2D1-190B-A096A092CB10}"/>
              </a:ext>
            </a:extLst>
          </p:cNvPr>
          <p:cNvSpPr txBox="1"/>
          <p:nvPr/>
        </p:nvSpPr>
        <p:spPr>
          <a:xfrm>
            <a:off x="935896" y="1170377"/>
            <a:ext cx="5160103" cy="369332"/>
          </a:xfrm>
          <a:prstGeom prst="rect">
            <a:avLst/>
          </a:prstGeom>
          <a:noFill/>
        </p:spPr>
        <p:txBody>
          <a:bodyPr wrap="square" rtlCol="0">
            <a:spAutoFit/>
          </a:bodyPr>
          <a:lstStyle/>
          <a:p>
            <a:r>
              <a:rPr lang="en-US" b="1" dirty="0"/>
              <a:t>True vs Predicted Sentiments (Approach 3)</a:t>
            </a:r>
            <a:endParaRPr lang="en-IN" b="1" dirty="0"/>
          </a:p>
        </p:txBody>
      </p:sp>
      <p:sp>
        <p:nvSpPr>
          <p:cNvPr id="8" name="TextBox 7">
            <a:extLst>
              <a:ext uri="{FF2B5EF4-FFF2-40B4-BE49-F238E27FC236}">
                <a16:creationId xmlns:a16="http://schemas.microsoft.com/office/drawing/2014/main" id="{F919D683-729B-4F1E-90B9-02CB4907E28A}"/>
              </a:ext>
            </a:extLst>
          </p:cNvPr>
          <p:cNvSpPr txBox="1"/>
          <p:nvPr/>
        </p:nvSpPr>
        <p:spPr>
          <a:xfrm>
            <a:off x="9468462" y="1355043"/>
            <a:ext cx="2477731" cy="1200329"/>
          </a:xfrm>
          <a:prstGeom prst="rect">
            <a:avLst/>
          </a:prstGeom>
          <a:noFill/>
        </p:spPr>
        <p:txBody>
          <a:bodyPr wrap="square" rtlCol="0">
            <a:spAutoFit/>
          </a:bodyPr>
          <a:lstStyle/>
          <a:p>
            <a:r>
              <a:rPr lang="en-US" b="1" dirty="0"/>
              <a:t>Note</a:t>
            </a:r>
          </a:p>
          <a:p>
            <a:r>
              <a:rPr lang="en-US" dirty="0"/>
              <a:t>Label 0 = Rating 1 &amp; 2</a:t>
            </a:r>
          </a:p>
          <a:p>
            <a:r>
              <a:rPr lang="en-US" dirty="0"/>
              <a:t>Label 1 = Rating 3</a:t>
            </a:r>
          </a:p>
          <a:p>
            <a:r>
              <a:rPr lang="en-US" dirty="0"/>
              <a:t>Label 2 = Rating 4 &amp; 5</a:t>
            </a:r>
            <a:endParaRPr lang="en-IN" dirty="0"/>
          </a:p>
        </p:txBody>
      </p:sp>
      <p:pic>
        <p:nvPicPr>
          <p:cNvPr id="5" name="Picture 4">
            <a:extLst>
              <a:ext uri="{FF2B5EF4-FFF2-40B4-BE49-F238E27FC236}">
                <a16:creationId xmlns:a16="http://schemas.microsoft.com/office/drawing/2014/main" id="{8E037388-8737-14BF-D944-064B9C65F5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387" y="2555372"/>
            <a:ext cx="10913806" cy="3668754"/>
          </a:xfrm>
          <a:prstGeom prst="rect">
            <a:avLst/>
          </a:prstGeom>
        </p:spPr>
      </p:pic>
      <p:sp>
        <p:nvSpPr>
          <p:cNvPr id="11" name="TextBox 10">
            <a:extLst>
              <a:ext uri="{FF2B5EF4-FFF2-40B4-BE49-F238E27FC236}">
                <a16:creationId xmlns:a16="http://schemas.microsoft.com/office/drawing/2014/main" id="{86904D90-9118-90C7-9632-80F96BE6AB02}"/>
              </a:ext>
            </a:extLst>
          </p:cNvPr>
          <p:cNvSpPr txBox="1"/>
          <p:nvPr/>
        </p:nvSpPr>
        <p:spPr>
          <a:xfrm>
            <a:off x="935897" y="2018869"/>
            <a:ext cx="5769703" cy="369332"/>
          </a:xfrm>
          <a:prstGeom prst="rect">
            <a:avLst/>
          </a:prstGeom>
          <a:noFill/>
        </p:spPr>
        <p:txBody>
          <a:bodyPr wrap="square" rtlCol="0">
            <a:spAutoFit/>
          </a:bodyPr>
          <a:lstStyle/>
          <a:p>
            <a:r>
              <a:rPr lang="en-US" b="1" dirty="0"/>
              <a:t>Note: </a:t>
            </a:r>
            <a:r>
              <a:rPr lang="en-US" dirty="0"/>
              <a:t>Tested on external dataset: 27,596 reviews</a:t>
            </a:r>
            <a:endParaRPr lang="en-IN" dirty="0"/>
          </a:p>
        </p:txBody>
      </p:sp>
    </p:spTree>
    <p:extLst>
      <p:ext uri="{BB962C8B-B14F-4D97-AF65-F5344CB8AC3E}">
        <p14:creationId xmlns:p14="http://schemas.microsoft.com/office/powerpoint/2010/main" val="3947236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Summary – supervised ml</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405580" y="1690087"/>
            <a:ext cx="10948219" cy="4110945"/>
          </a:xfrm>
          <a:noFill/>
        </p:spPr>
        <p:txBody>
          <a:bodyPr>
            <a:normAutofit/>
          </a:bodyPr>
          <a:lstStyle/>
          <a:p>
            <a:endParaRPr lang="en-US" dirty="0"/>
          </a:p>
          <a:p>
            <a:pPr marL="285750" lvl="1" indent="-285750"/>
            <a:r>
              <a:rPr lang="en-US" dirty="0"/>
              <a:t>Accuracy and F1 scores increased by approximately ~20% from approach 1 to approach 2 on validation data.</a:t>
            </a:r>
          </a:p>
          <a:p>
            <a:pPr marL="285750" lvl="1" indent="-285750"/>
            <a:r>
              <a:rPr lang="en-US" dirty="0"/>
              <a:t>Random oversampling created a lot of redundant synthetic data which lead to bias towards label 2.</a:t>
            </a:r>
          </a:p>
          <a:p>
            <a:pPr marL="285750" lvl="1" indent="-285750"/>
            <a:r>
              <a:rPr lang="en-US" dirty="0"/>
              <a:t>Accuracy and scores increased by another ~4% after gibberish reviews removal and emoji replacement instead of removal. </a:t>
            </a:r>
          </a:p>
          <a:p>
            <a:pPr marL="285750" lvl="1" indent="-285750"/>
            <a:r>
              <a:rPr lang="en-US" dirty="0"/>
              <a:t>Approach 3 (Best): Negative predictions more by ~18% than actual on external test data. Neutral predictions made but more by ~32% than actual. Positive sentiment predictions lesser by ~8% than actual. </a:t>
            </a:r>
          </a:p>
          <a:p>
            <a:pPr marL="285750" lvl="1" indent="-285750"/>
            <a:r>
              <a:rPr lang="en-US" dirty="0"/>
              <a:t>ML sentiment prediction cycle was performed on 80/20 split with one random seed 42 only. Before proceeding any further with the cross validation using different random seeds and with different split sizes or using k-folds technique, BERT models training came into action. If BERT wouldn’t have given better results or similar results, then ML cross validations would have been performed. Let’s dive into BERT based models ..!!! </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r>
              <a:rPr lang="en-US" dirty="0"/>
              <a:t>BERT – BIDIRECTIONAL ENCODER TRANSFORMER</a:t>
            </a:r>
          </a:p>
        </p:txBody>
      </p:sp>
      <p:pic>
        <p:nvPicPr>
          <p:cNvPr id="7" name="Picture Placeholder 6">
            <a:extLst>
              <a:ext uri="{FF2B5EF4-FFF2-40B4-BE49-F238E27FC236}">
                <a16:creationId xmlns:a16="http://schemas.microsoft.com/office/drawing/2014/main" id="{DE8A95D0-F40E-083B-ADE4-130A79216C3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5736" r="15736"/>
          <a:stretch>
            <a:fillRect/>
          </a:stretch>
        </p:blipFill>
        <p:spPr>
          <a:xfrm>
            <a:off x="7344696" y="-22225"/>
            <a:ext cx="4871117" cy="6880225"/>
          </a:xfrm>
        </p:spPr>
      </p:pic>
      <p:pic>
        <p:nvPicPr>
          <p:cNvPr id="11" name="Picture 10">
            <a:extLst>
              <a:ext uri="{FF2B5EF4-FFF2-40B4-BE49-F238E27FC236}">
                <a16:creationId xmlns:a16="http://schemas.microsoft.com/office/drawing/2014/main" id="{A81DE506-1B80-30CD-05F6-C03C427E59F2}"/>
              </a:ext>
            </a:extLst>
          </p:cNvPr>
          <p:cNvPicPr>
            <a:picLocks noChangeAspect="1"/>
          </p:cNvPicPr>
          <p:nvPr/>
        </p:nvPicPr>
        <p:blipFill>
          <a:blip r:embed="rId4"/>
          <a:stretch>
            <a:fillRect/>
          </a:stretch>
        </p:blipFill>
        <p:spPr>
          <a:xfrm>
            <a:off x="838201" y="2845524"/>
            <a:ext cx="5257799" cy="695004"/>
          </a:xfrm>
          <a:prstGeom prst="rect">
            <a:avLst/>
          </a:prstGeom>
        </p:spPr>
      </p:pic>
    </p:spTree>
    <p:extLst>
      <p:ext uri="{BB962C8B-B14F-4D97-AF65-F5344CB8AC3E}">
        <p14:creationId xmlns:p14="http://schemas.microsoft.com/office/powerpoint/2010/main" val="16495977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1: </a:t>
            </a:r>
            <a:endParaRPr lang="en-IN" b="1" dirty="0"/>
          </a:p>
        </p:txBody>
      </p:sp>
      <p:sp>
        <p:nvSpPr>
          <p:cNvPr id="2" name="TextBox 1">
            <a:extLst>
              <a:ext uri="{FF2B5EF4-FFF2-40B4-BE49-F238E27FC236}">
                <a16:creationId xmlns:a16="http://schemas.microsoft.com/office/drawing/2014/main" id="{0D13CAC0-6385-5114-F5EF-AD36A9B1A3C9}"/>
              </a:ext>
            </a:extLst>
          </p:cNvPr>
          <p:cNvSpPr txBox="1"/>
          <p:nvPr/>
        </p:nvSpPr>
        <p:spPr>
          <a:xfrm>
            <a:off x="935896" y="1174339"/>
            <a:ext cx="9034013" cy="2308324"/>
          </a:xfrm>
          <a:prstGeom prst="rect">
            <a:avLst/>
          </a:prstGeom>
          <a:noFill/>
        </p:spPr>
        <p:txBody>
          <a:bodyPr wrap="square" rtlCol="0">
            <a:spAutoFit/>
          </a:bodyPr>
          <a:lstStyle/>
          <a:p>
            <a:pPr marL="342900" indent="-342900">
              <a:buFont typeface="+mj-lt"/>
              <a:buAutoNum type="arabicPeriod"/>
            </a:pPr>
            <a:r>
              <a:rPr lang="en-US" dirty="0"/>
              <a:t>Dataset used: Same as used for ML</a:t>
            </a:r>
            <a:endParaRPr lang="en-IN" dirty="0"/>
          </a:p>
          <a:p>
            <a:pPr marL="342900" indent="-342900">
              <a:buFont typeface="+mj-lt"/>
              <a:buAutoNum type="arabicPeriod"/>
            </a:pPr>
            <a:r>
              <a:rPr lang="en-IN" dirty="0"/>
              <a:t>Text Pre-processing: Same as used in Best approach of ML</a:t>
            </a:r>
          </a:p>
          <a:p>
            <a:pPr marL="342900" indent="-342900">
              <a:buFont typeface="+mj-lt"/>
              <a:buAutoNum type="arabicPeriod"/>
            </a:pPr>
            <a:r>
              <a:rPr lang="en-IN" dirty="0"/>
              <a:t>Cross Validation 1:</a:t>
            </a:r>
          </a:p>
          <a:p>
            <a:pPr marL="800100" lvl="1" indent="-342900">
              <a:buFont typeface="Arial" panose="020B0604020202020204" pitchFamily="34" charset="0"/>
              <a:buChar char="•"/>
            </a:pPr>
            <a:r>
              <a:rPr lang="en-IN" dirty="0"/>
              <a:t>Split Ratio: 80 (Train) / 20 (Validate) 	Random Seed: 42, 101, 789, 1001, 2023</a:t>
            </a:r>
          </a:p>
          <a:p>
            <a:pPr marL="800100" lvl="1" indent="-342900">
              <a:buFont typeface="Arial" panose="020B0604020202020204" pitchFamily="34" charset="0"/>
              <a:buChar char="•"/>
            </a:pPr>
            <a:r>
              <a:rPr lang="en-IN" dirty="0"/>
              <a:t>Batch Size: 16	Learning Rate: 5e-5</a:t>
            </a:r>
          </a:p>
          <a:p>
            <a:pPr marL="800100" lvl="1" indent="-342900">
              <a:buFont typeface="Arial" panose="020B0604020202020204" pitchFamily="34" charset="0"/>
              <a:buChar char="•"/>
            </a:pPr>
            <a:r>
              <a:rPr lang="en-IN" dirty="0"/>
              <a:t>Dropout Rate: 0.1	Token Length: 256</a:t>
            </a:r>
          </a:p>
          <a:p>
            <a:pPr marL="800100" lvl="1" indent="-342900">
              <a:buFont typeface="Arial" panose="020B0604020202020204" pitchFamily="34" charset="0"/>
              <a:buChar char="•"/>
            </a:pPr>
            <a:r>
              <a:rPr lang="en-IN" dirty="0"/>
              <a:t>Epoch: 4	</a:t>
            </a:r>
          </a:p>
          <a:p>
            <a:pPr marL="342900" indent="-342900">
              <a:buFont typeface="+mj-lt"/>
              <a:buAutoNum type="arabicPeriod"/>
            </a:pPr>
            <a:r>
              <a:rPr lang="en-IN" dirty="0"/>
              <a:t>Evaluate scores, metrics, mean accuracy / loss, standard deviations etc</a:t>
            </a:r>
          </a:p>
        </p:txBody>
      </p:sp>
    </p:spTree>
    <p:extLst>
      <p:ext uri="{BB962C8B-B14F-4D97-AF65-F5344CB8AC3E}">
        <p14:creationId xmlns:p14="http://schemas.microsoft.com/office/powerpoint/2010/main" val="2432978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014554" y="242103"/>
            <a:ext cx="6241651" cy="1710354"/>
          </a:xfrm>
          <a:noFill/>
        </p:spPr>
        <p:txBody>
          <a:bodyPr anchor="ctr"/>
          <a:lstStyle/>
          <a:p>
            <a:r>
              <a:rPr lang="en-US" b="1" dirty="0"/>
              <a:t>introduction</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1014555" y="1691640"/>
            <a:ext cx="8099948" cy="3213904"/>
          </a:xfrm>
          <a:noFill/>
        </p:spPr>
        <p:txBody>
          <a:bodyPr vert="horz" lIns="91440" tIns="45720" rIns="91440" bIns="45720" rtlCol="0" anchor="t">
            <a:noAutofit/>
          </a:bodyPr>
          <a:lstStyle/>
          <a:p>
            <a:pPr marL="0" indent="0">
              <a:buNone/>
            </a:pPr>
            <a:r>
              <a:rPr lang="en-US" dirty="0"/>
              <a:t>The presentation covers the design and approaches explored to perform Customer Feedback Analysis, dissecting the sentiments behind the customer reviews on platforms like Trustpilot and Power Reviews for Wex Photo Video. It delves into the preprocessing steps and feature extraction techniques used to prepare the data for analysis. Additionally, it presents the results obtained from various supervised machine learning algorithms, including logistic regression, support vector machines etc. Furthermore, the presentation highlights the implementation and outcomes of the state-of-the-art BERT transformer model. A detailed comparison of the performance metrics of these models is provided to illustrate the effectiveness and accuracy of each approach in sentiment classification.</a:t>
            </a:r>
          </a:p>
        </p:txBody>
      </p:sp>
    </p:spTree>
    <p:extLst>
      <p:ext uri="{BB962C8B-B14F-4D97-AF65-F5344CB8AC3E}">
        <p14:creationId xmlns:p14="http://schemas.microsoft.com/office/powerpoint/2010/main" val="4045673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1 (Cont.): </a:t>
            </a:r>
            <a:endParaRPr lang="en-IN" b="1" dirty="0"/>
          </a:p>
        </p:txBody>
      </p:sp>
      <p:sp>
        <p:nvSpPr>
          <p:cNvPr id="12" name="TextBox 11">
            <a:extLst>
              <a:ext uri="{FF2B5EF4-FFF2-40B4-BE49-F238E27FC236}">
                <a16:creationId xmlns:a16="http://schemas.microsoft.com/office/drawing/2014/main" id="{499A12B6-F8C0-F19C-A899-3326D2A327C0}"/>
              </a:ext>
            </a:extLst>
          </p:cNvPr>
          <p:cNvSpPr txBox="1"/>
          <p:nvPr/>
        </p:nvSpPr>
        <p:spPr>
          <a:xfrm>
            <a:off x="4814722" y="1170377"/>
            <a:ext cx="3759006" cy="369332"/>
          </a:xfrm>
          <a:prstGeom prst="rect">
            <a:avLst/>
          </a:prstGeom>
          <a:noFill/>
        </p:spPr>
        <p:txBody>
          <a:bodyPr wrap="square" rtlCol="0">
            <a:spAutoFit/>
          </a:bodyPr>
          <a:lstStyle/>
          <a:p>
            <a:r>
              <a:rPr lang="en-US" b="1" dirty="0"/>
              <a:t>Train/Validate/Test Split: 80/20</a:t>
            </a:r>
            <a:endParaRPr lang="en-IN" b="1" dirty="0"/>
          </a:p>
        </p:txBody>
      </p:sp>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Total Reviews: 20,208</a:t>
            </a:r>
            <a:endParaRPr lang="en-IN" b="1" dirty="0"/>
          </a:p>
        </p:txBody>
      </p:sp>
      <p:graphicFrame>
        <p:nvGraphicFramePr>
          <p:cNvPr id="15" name="Table 14">
            <a:extLst>
              <a:ext uri="{FF2B5EF4-FFF2-40B4-BE49-F238E27FC236}">
                <a16:creationId xmlns:a16="http://schemas.microsoft.com/office/drawing/2014/main" id="{5DA4EC88-C676-18CC-9892-0C2A25C3D2F2}"/>
              </a:ext>
            </a:extLst>
          </p:cNvPr>
          <p:cNvGraphicFramePr>
            <a:graphicFrameLocks noGrp="1"/>
          </p:cNvGraphicFramePr>
          <p:nvPr>
            <p:extLst>
              <p:ext uri="{D42A27DB-BD31-4B8C-83A1-F6EECF244321}">
                <p14:modId xmlns:p14="http://schemas.microsoft.com/office/powerpoint/2010/main" val="4159453680"/>
              </p:ext>
            </p:extLst>
          </p:nvPr>
        </p:nvGraphicFramePr>
        <p:xfrm>
          <a:off x="4814721" y="1955800"/>
          <a:ext cx="3759007" cy="1478280"/>
        </p:xfrm>
        <a:graphic>
          <a:graphicData uri="http://schemas.openxmlformats.org/drawingml/2006/table">
            <a:tbl>
              <a:tblPr firstRow="1" bandRow="1">
                <a:tableStyleId>{7E9639D4-E3E2-4D34-9284-5A2195B3D0D7}</a:tableStyleId>
              </a:tblPr>
              <a:tblGrid>
                <a:gridCol w="1841718">
                  <a:extLst>
                    <a:ext uri="{9D8B030D-6E8A-4147-A177-3AD203B41FA5}">
                      <a16:colId xmlns:a16="http://schemas.microsoft.com/office/drawing/2014/main" val="3342345000"/>
                    </a:ext>
                  </a:extLst>
                </a:gridCol>
                <a:gridCol w="1917289">
                  <a:extLst>
                    <a:ext uri="{9D8B030D-6E8A-4147-A177-3AD203B41FA5}">
                      <a16:colId xmlns:a16="http://schemas.microsoft.com/office/drawing/2014/main" val="362116387"/>
                    </a:ext>
                  </a:extLst>
                </a:gridCol>
              </a:tblGrid>
              <a:tr h="0">
                <a:tc>
                  <a:txBody>
                    <a:bodyPr/>
                    <a:lstStyle/>
                    <a:p>
                      <a:r>
                        <a:rPr lang="en-US" dirty="0"/>
                        <a:t>Sentiment Label</a:t>
                      </a:r>
                      <a:endParaRPr lang="en-IN" dirty="0"/>
                    </a:p>
                  </a:txBody>
                  <a:tcPr/>
                </a:tc>
                <a:tc>
                  <a:txBody>
                    <a:bodyPr/>
                    <a:lstStyle/>
                    <a:p>
                      <a:r>
                        <a:rPr lang="en-US" dirty="0"/>
                        <a:t>No. of reviews</a:t>
                      </a:r>
                      <a:endParaRPr lang="en-IN" dirty="0"/>
                    </a:p>
                  </a:txBody>
                  <a:tcPr/>
                </a:tc>
                <a:extLst>
                  <a:ext uri="{0D108BD9-81ED-4DB2-BD59-A6C34878D82A}">
                    <a16:rowId xmlns:a16="http://schemas.microsoft.com/office/drawing/2014/main" val="799211327"/>
                  </a:ext>
                </a:extLst>
              </a:tr>
              <a:tr h="370840">
                <a:tc>
                  <a:txBody>
                    <a:bodyPr/>
                    <a:lstStyle/>
                    <a:p>
                      <a:r>
                        <a:rPr lang="en-US" dirty="0"/>
                        <a:t>0</a:t>
                      </a:r>
                      <a:endParaRPr lang="en-IN" dirty="0"/>
                    </a:p>
                  </a:txBody>
                  <a:tcPr/>
                </a:tc>
                <a:tc>
                  <a:txBody>
                    <a:bodyPr/>
                    <a:lstStyle/>
                    <a:p>
                      <a:r>
                        <a:rPr lang="en-US" dirty="0"/>
                        <a:t>5389</a:t>
                      </a:r>
                      <a:endParaRPr lang="en-IN" dirty="0"/>
                    </a:p>
                  </a:txBody>
                  <a:tcPr/>
                </a:tc>
                <a:extLst>
                  <a:ext uri="{0D108BD9-81ED-4DB2-BD59-A6C34878D82A}">
                    <a16:rowId xmlns:a16="http://schemas.microsoft.com/office/drawing/2014/main" val="286097317"/>
                  </a:ext>
                </a:extLst>
              </a:tr>
              <a:tr h="370840">
                <a:tc>
                  <a:txBody>
                    <a:bodyPr/>
                    <a:lstStyle/>
                    <a:p>
                      <a:r>
                        <a:rPr lang="en-US" dirty="0"/>
                        <a:t>1</a:t>
                      </a:r>
                      <a:endParaRPr lang="en-IN" dirty="0"/>
                    </a:p>
                  </a:txBody>
                  <a:tcPr/>
                </a:tc>
                <a:tc>
                  <a:txBody>
                    <a:bodyPr/>
                    <a:lstStyle/>
                    <a:p>
                      <a:r>
                        <a:rPr lang="en-US" dirty="0"/>
                        <a:t>5389</a:t>
                      </a:r>
                      <a:endParaRPr lang="en-IN" dirty="0"/>
                    </a:p>
                  </a:txBody>
                  <a:tcPr/>
                </a:tc>
                <a:extLst>
                  <a:ext uri="{0D108BD9-81ED-4DB2-BD59-A6C34878D82A}">
                    <a16:rowId xmlns:a16="http://schemas.microsoft.com/office/drawing/2014/main" val="1683714904"/>
                  </a:ext>
                </a:extLst>
              </a:tr>
              <a:tr h="370840">
                <a:tc>
                  <a:txBody>
                    <a:bodyPr/>
                    <a:lstStyle/>
                    <a:p>
                      <a:r>
                        <a:rPr lang="en-US" dirty="0"/>
                        <a:t>2</a:t>
                      </a:r>
                      <a:endParaRPr lang="en-IN" dirty="0"/>
                    </a:p>
                  </a:txBody>
                  <a:tcPr/>
                </a:tc>
                <a:tc>
                  <a:txBody>
                    <a:bodyPr/>
                    <a:lstStyle/>
                    <a:p>
                      <a:r>
                        <a:rPr lang="en-US" dirty="0"/>
                        <a:t>5388</a:t>
                      </a:r>
                      <a:endParaRPr lang="en-IN" dirty="0"/>
                    </a:p>
                  </a:txBody>
                  <a:tcPr/>
                </a:tc>
                <a:extLst>
                  <a:ext uri="{0D108BD9-81ED-4DB2-BD59-A6C34878D82A}">
                    <a16:rowId xmlns:a16="http://schemas.microsoft.com/office/drawing/2014/main" val="2245065735"/>
                  </a:ext>
                </a:extLst>
              </a:tr>
            </a:tbl>
          </a:graphicData>
        </a:graphic>
      </p:graphicFrame>
      <p:sp>
        <p:nvSpPr>
          <p:cNvPr id="16" name="TextBox 15">
            <a:extLst>
              <a:ext uri="{FF2B5EF4-FFF2-40B4-BE49-F238E27FC236}">
                <a16:creationId xmlns:a16="http://schemas.microsoft.com/office/drawing/2014/main" id="{24DB25CE-F883-0F77-9D3D-00BBC3CB1EB9}"/>
              </a:ext>
            </a:extLst>
          </p:cNvPr>
          <p:cNvSpPr txBox="1"/>
          <p:nvPr/>
        </p:nvSpPr>
        <p:spPr>
          <a:xfrm>
            <a:off x="4814721" y="1499517"/>
            <a:ext cx="3350968" cy="338554"/>
          </a:xfrm>
          <a:prstGeom prst="rect">
            <a:avLst/>
          </a:prstGeom>
          <a:noFill/>
        </p:spPr>
        <p:txBody>
          <a:bodyPr wrap="square" rtlCol="0">
            <a:spAutoFit/>
          </a:bodyPr>
          <a:lstStyle/>
          <a:p>
            <a:r>
              <a:rPr lang="en-US" sz="1600" dirty="0"/>
              <a:t>Train Data Distribution</a:t>
            </a:r>
            <a:endParaRPr lang="en-IN" sz="1600" dirty="0"/>
          </a:p>
        </p:txBody>
      </p:sp>
      <p:sp>
        <p:nvSpPr>
          <p:cNvPr id="17" name="TextBox 16">
            <a:extLst>
              <a:ext uri="{FF2B5EF4-FFF2-40B4-BE49-F238E27FC236}">
                <a16:creationId xmlns:a16="http://schemas.microsoft.com/office/drawing/2014/main" id="{47C392D2-6882-472D-ED9D-3F19722831DC}"/>
              </a:ext>
            </a:extLst>
          </p:cNvPr>
          <p:cNvSpPr txBox="1"/>
          <p:nvPr/>
        </p:nvSpPr>
        <p:spPr>
          <a:xfrm>
            <a:off x="4814721" y="3680894"/>
            <a:ext cx="3350968" cy="338554"/>
          </a:xfrm>
          <a:prstGeom prst="rect">
            <a:avLst/>
          </a:prstGeom>
          <a:noFill/>
        </p:spPr>
        <p:txBody>
          <a:bodyPr wrap="square" rtlCol="0">
            <a:spAutoFit/>
          </a:bodyPr>
          <a:lstStyle/>
          <a:p>
            <a:r>
              <a:rPr lang="en-US" sz="1600" dirty="0"/>
              <a:t>Validation Data Distribution</a:t>
            </a:r>
            <a:endParaRPr lang="en-IN" sz="1600" dirty="0"/>
          </a:p>
        </p:txBody>
      </p:sp>
      <p:graphicFrame>
        <p:nvGraphicFramePr>
          <p:cNvPr id="18" name="Table 17">
            <a:extLst>
              <a:ext uri="{FF2B5EF4-FFF2-40B4-BE49-F238E27FC236}">
                <a16:creationId xmlns:a16="http://schemas.microsoft.com/office/drawing/2014/main" id="{526A9DAF-A7AC-B1FE-CB2B-AE11C7987BD4}"/>
              </a:ext>
            </a:extLst>
          </p:cNvPr>
          <p:cNvGraphicFramePr>
            <a:graphicFrameLocks noGrp="1"/>
          </p:cNvGraphicFramePr>
          <p:nvPr>
            <p:extLst>
              <p:ext uri="{D42A27DB-BD31-4B8C-83A1-F6EECF244321}">
                <p14:modId xmlns:p14="http://schemas.microsoft.com/office/powerpoint/2010/main" val="4222796018"/>
              </p:ext>
            </p:extLst>
          </p:nvPr>
        </p:nvGraphicFramePr>
        <p:xfrm>
          <a:off x="4814721" y="4117095"/>
          <a:ext cx="3759007" cy="1478280"/>
        </p:xfrm>
        <a:graphic>
          <a:graphicData uri="http://schemas.openxmlformats.org/drawingml/2006/table">
            <a:tbl>
              <a:tblPr firstRow="1" bandRow="1">
                <a:tableStyleId>{7E9639D4-E3E2-4D34-9284-5A2195B3D0D7}</a:tableStyleId>
              </a:tblPr>
              <a:tblGrid>
                <a:gridCol w="1841718">
                  <a:extLst>
                    <a:ext uri="{9D8B030D-6E8A-4147-A177-3AD203B41FA5}">
                      <a16:colId xmlns:a16="http://schemas.microsoft.com/office/drawing/2014/main" val="3342345000"/>
                    </a:ext>
                  </a:extLst>
                </a:gridCol>
                <a:gridCol w="1917289">
                  <a:extLst>
                    <a:ext uri="{9D8B030D-6E8A-4147-A177-3AD203B41FA5}">
                      <a16:colId xmlns:a16="http://schemas.microsoft.com/office/drawing/2014/main" val="362116387"/>
                    </a:ext>
                  </a:extLst>
                </a:gridCol>
              </a:tblGrid>
              <a:tr h="0">
                <a:tc>
                  <a:txBody>
                    <a:bodyPr/>
                    <a:lstStyle/>
                    <a:p>
                      <a:r>
                        <a:rPr lang="en-US" dirty="0"/>
                        <a:t>Sentiment Label</a:t>
                      </a:r>
                      <a:endParaRPr lang="en-IN" dirty="0"/>
                    </a:p>
                  </a:txBody>
                  <a:tcPr/>
                </a:tc>
                <a:tc>
                  <a:txBody>
                    <a:bodyPr/>
                    <a:lstStyle/>
                    <a:p>
                      <a:r>
                        <a:rPr lang="en-US" dirty="0"/>
                        <a:t>No. of reviews</a:t>
                      </a:r>
                      <a:endParaRPr lang="en-IN" dirty="0"/>
                    </a:p>
                  </a:txBody>
                  <a:tcPr/>
                </a:tc>
                <a:extLst>
                  <a:ext uri="{0D108BD9-81ED-4DB2-BD59-A6C34878D82A}">
                    <a16:rowId xmlns:a16="http://schemas.microsoft.com/office/drawing/2014/main" val="799211327"/>
                  </a:ext>
                </a:extLst>
              </a:tr>
              <a:tr h="370840">
                <a:tc>
                  <a:txBody>
                    <a:bodyPr/>
                    <a:lstStyle/>
                    <a:p>
                      <a:r>
                        <a:rPr lang="en-US" dirty="0"/>
                        <a:t>0</a:t>
                      </a:r>
                      <a:endParaRPr lang="en-IN" dirty="0"/>
                    </a:p>
                  </a:txBody>
                  <a:tcPr/>
                </a:tc>
                <a:tc>
                  <a:txBody>
                    <a:bodyPr/>
                    <a:lstStyle/>
                    <a:p>
                      <a:r>
                        <a:rPr lang="en-US" dirty="0"/>
                        <a:t>1347</a:t>
                      </a:r>
                      <a:endParaRPr lang="en-IN" dirty="0"/>
                    </a:p>
                  </a:txBody>
                  <a:tcPr/>
                </a:tc>
                <a:extLst>
                  <a:ext uri="{0D108BD9-81ED-4DB2-BD59-A6C34878D82A}">
                    <a16:rowId xmlns:a16="http://schemas.microsoft.com/office/drawing/2014/main" val="286097317"/>
                  </a:ext>
                </a:extLst>
              </a:tr>
              <a:tr h="370840">
                <a:tc>
                  <a:txBody>
                    <a:bodyPr/>
                    <a:lstStyle/>
                    <a:p>
                      <a:r>
                        <a:rPr lang="en-US" dirty="0"/>
                        <a:t>1</a:t>
                      </a:r>
                      <a:endParaRPr lang="en-IN" dirty="0"/>
                    </a:p>
                  </a:txBody>
                  <a:tcPr/>
                </a:tc>
                <a:tc>
                  <a:txBody>
                    <a:bodyPr/>
                    <a:lstStyle/>
                    <a:p>
                      <a:r>
                        <a:rPr lang="en-US" dirty="0"/>
                        <a:t>1347</a:t>
                      </a:r>
                      <a:endParaRPr lang="en-IN" dirty="0"/>
                    </a:p>
                  </a:txBody>
                  <a:tcPr/>
                </a:tc>
                <a:extLst>
                  <a:ext uri="{0D108BD9-81ED-4DB2-BD59-A6C34878D82A}">
                    <a16:rowId xmlns:a16="http://schemas.microsoft.com/office/drawing/2014/main" val="1683714904"/>
                  </a:ext>
                </a:extLst>
              </a:tr>
              <a:tr h="370840">
                <a:tc>
                  <a:txBody>
                    <a:bodyPr/>
                    <a:lstStyle/>
                    <a:p>
                      <a:r>
                        <a:rPr lang="en-US" dirty="0"/>
                        <a:t>2</a:t>
                      </a:r>
                      <a:endParaRPr lang="en-IN" dirty="0"/>
                    </a:p>
                  </a:txBody>
                  <a:tcPr/>
                </a:tc>
                <a:tc>
                  <a:txBody>
                    <a:bodyPr/>
                    <a:lstStyle/>
                    <a:p>
                      <a:r>
                        <a:rPr lang="en-US" dirty="0"/>
                        <a:t>13</a:t>
                      </a:r>
                      <a:r>
                        <a:rPr lang="en-IN" dirty="0"/>
                        <a:t>48</a:t>
                      </a:r>
                      <a:endParaRPr lang="en-US" dirty="0"/>
                    </a:p>
                  </a:txBody>
                  <a:tcPr/>
                </a:tc>
                <a:extLst>
                  <a:ext uri="{0D108BD9-81ED-4DB2-BD59-A6C34878D82A}">
                    <a16:rowId xmlns:a16="http://schemas.microsoft.com/office/drawing/2014/main" val="2245065735"/>
                  </a:ext>
                </a:extLst>
              </a:tr>
            </a:tbl>
          </a:graphicData>
        </a:graphic>
      </p:graphicFrame>
      <p:sp>
        <p:nvSpPr>
          <p:cNvPr id="19" name="TextBox 18">
            <a:extLst>
              <a:ext uri="{FF2B5EF4-FFF2-40B4-BE49-F238E27FC236}">
                <a16:creationId xmlns:a16="http://schemas.microsoft.com/office/drawing/2014/main" id="{E566BC55-256D-CA38-4B2D-A20845077828}"/>
              </a:ext>
            </a:extLst>
          </p:cNvPr>
          <p:cNvSpPr txBox="1"/>
          <p:nvPr/>
        </p:nvSpPr>
        <p:spPr>
          <a:xfrm>
            <a:off x="9438965" y="1130185"/>
            <a:ext cx="2477731" cy="1200329"/>
          </a:xfrm>
          <a:prstGeom prst="rect">
            <a:avLst/>
          </a:prstGeom>
          <a:noFill/>
        </p:spPr>
        <p:txBody>
          <a:bodyPr wrap="square" rtlCol="0">
            <a:spAutoFit/>
          </a:bodyPr>
          <a:lstStyle/>
          <a:p>
            <a:r>
              <a:rPr lang="en-US" b="1" dirty="0"/>
              <a:t>Note</a:t>
            </a:r>
          </a:p>
          <a:p>
            <a:r>
              <a:rPr lang="en-US" dirty="0"/>
              <a:t>Label 0 = Rating 1 &amp; 2</a:t>
            </a:r>
          </a:p>
          <a:p>
            <a:r>
              <a:rPr lang="en-US" dirty="0"/>
              <a:t>Label 1 = Rating 3</a:t>
            </a:r>
          </a:p>
          <a:p>
            <a:r>
              <a:rPr lang="en-US" dirty="0"/>
              <a:t>Label 2 = Rating 4 &amp; 5</a:t>
            </a:r>
            <a:endParaRPr lang="en-IN" dirty="0"/>
          </a:p>
        </p:txBody>
      </p:sp>
    </p:spTree>
    <p:extLst>
      <p:ext uri="{BB962C8B-B14F-4D97-AF65-F5344CB8AC3E}">
        <p14:creationId xmlns:p14="http://schemas.microsoft.com/office/powerpoint/2010/main" val="1279817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1 (Cont.): </a:t>
            </a:r>
            <a:endParaRPr lang="en-IN" b="1" dirty="0"/>
          </a:p>
        </p:txBody>
      </p:sp>
      <p:pic>
        <p:nvPicPr>
          <p:cNvPr id="3" name="Picture 2">
            <a:extLst>
              <a:ext uri="{FF2B5EF4-FFF2-40B4-BE49-F238E27FC236}">
                <a16:creationId xmlns:a16="http://schemas.microsoft.com/office/drawing/2014/main" id="{97019D6C-713A-84C3-682E-34F9F86C0307}"/>
              </a:ext>
            </a:extLst>
          </p:cNvPr>
          <p:cNvPicPr>
            <a:picLocks noChangeAspect="1"/>
          </p:cNvPicPr>
          <p:nvPr/>
        </p:nvPicPr>
        <p:blipFill>
          <a:blip r:embed="rId3"/>
          <a:stretch>
            <a:fillRect/>
          </a:stretch>
        </p:blipFill>
        <p:spPr>
          <a:xfrm>
            <a:off x="805586" y="1013444"/>
            <a:ext cx="10493952" cy="1700665"/>
          </a:xfrm>
          <a:prstGeom prst="rect">
            <a:avLst/>
          </a:prstGeom>
        </p:spPr>
      </p:pic>
      <p:pic>
        <p:nvPicPr>
          <p:cNvPr id="7" name="Picture 6">
            <a:extLst>
              <a:ext uri="{FF2B5EF4-FFF2-40B4-BE49-F238E27FC236}">
                <a16:creationId xmlns:a16="http://schemas.microsoft.com/office/drawing/2014/main" id="{82F916B1-E47D-B0A2-9DC4-F59BDE47765F}"/>
              </a:ext>
            </a:extLst>
          </p:cNvPr>
          <p:cNvPicPr>
            <a:picLocks noChangeAspect="1"/>
          </p:cNvPicPr>
          <p:nvPr/>
        </p:nvPicPr>
        <p:blipFill>
          <a:blip r:embed="rId4"/>
          <a:stretch>
            <a:fillRect/>
          </a:stretch>
        </p:blipFill>
        <p:spPr>
          <a:xfrm>
            <a:off x="805586" y="2724347"/>
            <a:ext cx="10493952" cy="1700665"/>
          </a:xfrm>
          <a:prstGeom prst="rect">
            <a:avLst/>
          </a:prstGeom>
        </p:spPr>
      </p:pic>
      <p:pic>
        <p:nvPicPr>
          <p:cNvPr id="10" name="Picture 9">
            <a:extLst>
              <a:ext uri="{FF2B5EF4-FFF2-40B4-BE49-F238E27FC236}">
                <a16:creationId xmlns:a16="http://schemas.microsoft.com/office/drawing/2014/main" id="{C01F3AB4-3C77-1B2D-9C8F-3341070AAAEA}"/>
              </a:ext>
            </a:extLst>
          </p:cNvPr>
          <p:cNvPicPr>
            <a:picLocks noChangeAspect="1"/>
          </p:cNvPicPr>
          <p:nvPr/>
        </p:nvPicPr>
        <p:blipFill>
          <a:blip r:embed="rId5"/>
          <a:stretch>
            <a:fillRect/>
          </a:stretch>
        </p:blipFill>
        <p:spPr>
          <a:xfrm>
            <a:off x="805586" y="4523461"/>
            <a:ext cx="10407079" cy="1700665"/>
          </a:xfrm>
          <a:prstGeom prst="rect">
            <a:avLst/>
          </a:prstGeom>
        </p:spPr>
      </p:pic>
    </p:spTree>
    <p:extLst>
      <p:ext uri="{BB962C8B-B14F-4D97-AF65-F5344CB8AC3E}">
        <p14:creationId xmlns:p14="http://schemas.microsoft.com/office/powerpoint/2010/main" val="3104040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1 (Cont.): </a:t>
            </a:r>
            <a:endParaRPr lang="en-IN" b="1" dirty="0"/>
          </a:p>
        </p:txBody>
      </p:sp>
      <p:pic>
        <p:nvPicPr>
          <p:cNvPr id="4" name="Picture 3">
            <a:extLst>
              <a:ext uri="{FF2B5EF4-FFF2-40B4-BE49-F238E27FC236}">
                <a16:creationId xmlns:a16="http://schemas.microsoft.com/office/drawing/2014/main" id="{A0D01336-37B9-6CDD-5175-C257378C9298}"/>
              </a:ext>
            </a:extLst>
          </p:cNvPr>
          <p:cNvPicPr>
            <a:picLocks noChangeAspect="1"/>
          </p:cNvPicPr>
          <p:nvPr/>
        </p:nvPicPr>
        <p:blipFill>
          <a:blip r:embed="rId3"/>
          <a:stretch>
            <a:fillRect/>
          </a:stretch>
        </p:blipFill>
        <p:spPr>
          <a:xfrm>
            <a:off x="935896" y="2185223"/>
            <a:ext cx="4604013" cy="2995308"/>
          </a:xfrm>
          <a:prstGeom prst="rect">
            <a:avLst/>
          </a:prstGeom>
        </p:spPr>
      </p:pic>
      <p:sp>
        <p:nvSpPr>
          <p:cNvPr id="5" name="TextBox 4">
            <a:extLst>
              <a:ext uri="{FF2B5EF4-FFF2-40B4-BE49-F238E27FC236}">
                <a16:creationId xmlns:a16="http://schemas.microsoft.com/office/drawing/2014/main" id="{6687364D-4DDD-45D9-0423-A2EDCBF8B8A8}"/>
              </a:ext>
            </a:extLst>
          </p:cNvPr>
          <p:cNvSpPr txBox="1"/>
          <p:nvPr/>
        </p:nvSpPr>
        <p:spPr>
          <a:xfrm>
            <a:off x="935896" y="1179025"/>
            <a:ext cx="8955355" cy="369332"/>
          </a:xfrm>
          <a:prstGeom prst="rect">
            <a:avLst/>
          </a:prstGeom>
          <a:noFill/>
        </p:spPr>
        <p:txBody>
          <a:bodyPr wrap="square" rtlCol="0">
            <a:spAutoFit/>
          </a:bodyPr>
          <a:lstStyle/>
          <a:p>
            <a:r>
              <a:rPr lang="en-US" sz="1800" b="0" i="0" u="none" strike="noStrike" baseline="0" dirty="0">
                <a:latin typeface="CMBX10"/>
              </a:rPr>
              <a:t>Train, Validation Mean Accuracy/Loss &amp; Standard Deviation Across Different Seeds</a:t>
            </a:r>
            <a:endParaRPr lang="en-IN" dirty="0"/>
          </a:p>
        </p:txBody>
      </p:sp>
      <p:pic>
        <p:nvPicPr>
          <p:cNvPr id="11" name="Picture 10">
            <a:extLst>
              <a:ext uri="{FF2B5EF4-FFF2-40B4-BE49-F238E27FC236}">
                <a16:creationId xmlns:a16="http://schemas.microsoft.com/office/drawing/2014/main" id="{468BC008-F507-CB27-D7AB-3C6779513AD2}"/>
              </a:ext>
            </a:extLst>
          </p:cNvPr>
          <p:cNvPicPr>
            <a:picLocks noChangeAspect="1"/>
          </p:cNvPicPr>
          <p:nvPr/>
        </p:nvPicPr>
        <p:blipFill>
          <a:blip r:embed="rId4"/>
          <a:stretch>
            <a:fillRect/>
          </a:stretch>
        </p:blipFill>
        <p:spPr>
          <a:xfrm>
            <a:off x="6319180" y="2185223"/>
            <a:ext cx="4604013" cy="2995308"/>
          </a:xfrm>
          <a:prstGeom prst="rect">
            <a:avLst/>
          </a:prstGeom>
        </p:spPr>
      </p:pic>
    </p:spTree>
    <p:extLst>
      <p:ext uri="{BB962C8B-B14F-4D97-AF65-F5344CB8AC3E}">
        <p14:creationId xmlns:p14="http://schemas.microsoft.com/office/powerpoint/2010/main" val="2057151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43706"/>
            <a:ext cx="3350968" cy="369332"/>
          </a:xfrm>
          <a:prstGeom prst="rect">
            <a:avLst/>
          </a:prstGeom>
          <a:noFill/>
        </p:spPr>
        <p:txBody>
          <a:bodyPr wrap="square" rtlCol="0">
            <a:spAutoFit/>
          </a:bodyPr>
          <a:lstStyle/>
          <a:p>
            <a:r>
              <a:rPr lang="en-US" b="1" dirty="0"/>
              <a:t>Approach 1 (Cont.): </a:t>
            </a:r>
            <a:endParaRPr lang="en-IN" b="1" dirty="0"/>
          </a:p>
        </p:txBody>
      </p:sp>
      <p:graphicFrame>
        <p:nvGraphicFramePr>
          <p:cNvPr id="11" name="Table 10">
            <a:extLst>
              <a:ext uri="{FF2B5EF4-FFF2-40B4-BE49-F238E27FC236}">
                <a16:creationId xmlns:a16="http://schemas.microsoft.com/office/drawing/2014/main" id="{F1B97355-BCA5-EF42-7EC7-C04F89D3D556}"/>
              </a:ext>
            </a:extLst>
          </p:cNvPr>
          <p:cNvGraphicFramePr>
            <a:graphicFrameLocks noGrp="1"/>
          </p:cNvGraphicFramePr>
          <p:nvPr>
            <p:extLst>
              <p:ext uri="{D42A27DB-BD31-4B8C-83A1-F6EECF244321}">
                <p14:modId xmlns:p14="http://schemas.microsoft.com/office/powerpoint/2010/main" val="22675080"/>
              </p:ext>
            </p:extLst>
          </p:nvPr>
        </p:nvGraphicFramePr>
        <p:xfrm>
          <a:off x="935897" y="1706880"/>
          <a:ext cx="10381032" cy="1005840"/>
        </p:xfrm>
        <a:graphic>
          <a:graphicData uri="http://schemas.openxmlformats.org/drawingml/2006/table">
            <a:tbl>
              <a:tblPr firstRow="1" bandRow="1">
                <a:tableStyleId>{7E9639D4-E3E2-4D34-9284-5A2195B3D0D7}</a:tableStyleId>
              </a:tblPr>
              <a:tblGrid>
                <a:gridCol w="833909">
                  <a:extLst>
                    <a:ext uri="{9D8B030D-6E8A-4147-A177-3AD203B41FA5}">
                      <a16:colId xmlns:a16="http://schemas.microsoft.com/office/drawing/2014/main" val="3342345000"/>
                    </a:ext>
                  </a:extLst>
                </a:gridCol>
                <a:gridCol w="1582994">
                  <a:extLst>
                    <a:ext uri="{9D8B030D-6E8A-4147-A177-3AD203B41FA5}">
                      <a16:colId xmlns:a16="http://schemas.microsoft.com/office/drawing/2014/main" val="362116387"/>
                    </a:ext>
                  </a:extLst>
                </a:gridCol>
                <a:gridCol w="1494503">
                  <a:extLst>
                    <a:ext uri="{9D8B030D-6E8A-4147-A177-3AD203B41FA5}">
                      <a16:colId xmlns:a16="http://schemas.microsoft.com/office/drawing/2014/main" val="3527061674"/>
                    </a:ext>
                  </a:extLst>
                </a:gridCol>
                <a:gridCol w="1425732">
                  <a:extLst>
                    <a:ext uri="{9D8B030D-6E8A-4147-A177-3AD203B41FA5}">
                      <a16:colId xmlns:a16="http://schemas.microsoft.com/office/drawing/2014/main" val="3442088078"/>
                    </a:ext>
                  </a:extLst>
                </a:gridCol>
                <a:gridCol w="1148397">
                  <a:extLst>
                    <a:ext uri="{9D8B030D-6E8A-4147-A177-3AD203B41FA5}">
                      <a16:colId xmlns:a16="http://schemas.microsoft.com/office/drawing/2014/main" val="2215941605"/>
                    </a:ext>
                  </a:extLst>
                </a:gridCol>
                <a:gridCol w="1319445">
                  <a:extLst>
                    <a:ext uri="{9D8B030D-6E8A-4147-A177-3AD203B41FA5}">
                      <a16:colId xmlns:a16="http://schemas.microsoft.com/office/drawing/2014/main" val="647912909"/>
                    </a:ext>
                  </a:extLst>
                </a:gridCol>
                <a:gridCol w="1376517">
                  <a:extLst>
                    <a:ext uri="{9D8B030D-6E8A-4147-A177-3AD203B41FA5}">
                      <a16:colId xmlns:a16="http://schemas.microsoft.com/office/drawing/2014/main" val="1369822801"/>
                    </a:ext>
                  </a:extLst>
                </a:gridCol>
                <a:gridCol w="1199535">
                  <a:extLst>
                    <a:ext uri="{9D8B030D-6E8A-4147-A177-3AD203B41FA5}">
                      <a16:colId xmlns:a16="http://schemas.microsoft.com/office/drawing/2014/main" val="640233852"/>
                    </a:ext>
                  </a:extLst>
                </a:gridCol>
              </a:tblGrid>
              <a:tr h="285734">
                <a:tc>
                  <a:txBody>
                    <a:bodyPr/>
                    <a:lstStyle/>
                    <a:p>
                      <a:r>
                        <a:rPr lang="en-US" dirty="0"/>
                        <a:t>Epoch</a:t>
                      </a:r>
                      <a:endParaRPr lang="en-IN" dirty="0"/>
                    </a:p>
                  </a:txBody>
                  <a:tcPr/>
                </a:tc>
                <a:tc>
                  <a:txBody>
                    <a:bodyPr/>
                    <a:lstStyle/>
                    <a:p>
                      <a:r>
                        <a:rPr lang="en-US" dirty="0"/>
                        <a:t>Batch Size</a:t>
                      </a:r>
                      <a:endParaRPr lang="en-IN" dirty="0"/>
                    </a:p>
                  </a:txBody>
                  <a:tcPr/>
                </a:tc>
                <a:tc>
                  <a:txBody>
                    <a:bodyPr/>
                    <a:lstStyle/>
                    <a:p>
                      <a:r>
                        <a:rPr lang="en-US" dirty="0"/>
                        <a:t>Learning Rate</a:t>
                      </a:r>
                      <a:endParaRPr lang="en-IN" dirty="0"/>
                    </a:p>
                  </a:txBody>
                  <a:tcPr/>
                </a:tc>
                <a:tc>
                  <a:txBody>
                    <a:bodyPr/>
                    <a:lstStyle/>
                    <a:p>
                      <a:r>
                        <a:rPr lang="en-US" dirty="0"/>
                        <a:t>Dropout rate</a:t>
                      </a:r>
                      <a:endParaRPr lang="en-IN" dirty="0"/>
                    </a:p>
                  </a:txBody>
                  <a:tcPr/>
                </a:tc>
                <a:tc>
                  <a:txBody>
                    <a:bodyPr/>
                    <a:lstStyle/>
                    <a:p>
                      <a:r>
                        <a:rPr lang="en-US" dirty="0"/>
                        <a:t>Train Accuracy</a:t>
                      </a:r>
                      <a:endParaRPr lang="en-IN" dirty="0"/>
                    </a:p>
                  </a:txBody>
                  <a:tcPr/>
                </a:tc>
                <a:tc>
                  <a:txBody>
                    <a:bodyPr/>
                    <a:lstStyle/>
                    <a:p>
                      <a:r>
                        <a:rPr lang="en-US" dirty="0"/>
                        <a:t>Validation Accuracy</a:t>
                      </a:r>
                      <a:endParaRPr lang="en-IN" dirty="0"/>
                    </a:p>
                  </a:txBody>
                  <a:tcPr/>
                </a:tc>
                <a:tc>
                  <a:txBody>
                    <a:bodyPr/>
                    <a:lstStyle/>
                    <a:p>
                      <a:r>
                        <a:rPr lang="en-US" dirty="0"/>
                        <a:t>Train Loss</a:t>
                      </a:r>
                      <a:endParaRPr lang="en-IN" dirty="0"/>
                    </a:p>
                  </a:txBody>
                  <a:tcPr/>
                </a:tc>
                <a:tc>
                  <a:txBody>
                    <a:bodyPr/>
                    <a:lstStyle/>
                    <a:p>
                      <a:r>
                        <a:rPr lang="en-US" dirty="0"/>
                        <a:t>Val Loss</a:t>
                      </a:r>
                      <a:endParaRPr lang="en-IN" dirty="0"/>
                    </a:p>
                  </a:txBody>
                  <a:tcPr/>
                </a:tc>
                <a:extLst>
                  <a:ext uri="{0D108BD9-81ED-4DB2-BD59-A6C34878D82A}">
                    <a16:rowId xmlns:a16="http://schemas.microsoft.com/office/drawing/2014/main" val="799211327"/>
                  </a:ext>
                </a:extLst>
              </a:tr>
              <a:tr h="289702">
                <a:tc>
                  <a:txBody>
                    <a:bodyPr/>
                    <a:lstStyle/>
                    <a:p>
                      <a:r>
                        <a:rPr lang="en-US" dirty="0"/>
                        <a:t>4</a:t>
                      </a:r>
                      <a:endParaRPr lang="en-IN" dirty="0"/>
                    </a:p>
                  </a:txBody>
                  <a:tcPr/>
                </a:tc>
                <a:tc>
                  <a:txBody>
                    <a:bodyPr/>
                    <a:lstStyle/>
                    <a:p>
                      <a:r>
                        <a:rPr lang="en-US" dirty="0"/>
                        <a:t>16</a:t>
                      </a:r>
                      <a:endParaRPr lang="en-IN" dirty="0"/>
                    </a:p>
                  </a:txBody>
                  <a:tcPr/>
                </a:tc>
                <a:tc>
                  <a:txBody>
                    <a:bodyPr/>
                    <a:lstStyle/>
                    <a:p>
                      <a:r>
                        <a:rPr lang="en-US" dirty="0"/>
                        <a:t>5e-5</a:t>
                      </a:r>
                      <a:endParaRPr lang="en-IN" dirty="0"/>
                    </a:p>
                  </a:txBody>
                  <a:tcPr/>
                </a:tc>
                <a:tc>
                  <a:txBody>
                    <a:bodyPr/>
                    <a:lstStyle/>
                    <a:p>
                      <a:r>
                        <a:rPr lang="en-US" dirty="0"/>
                        <a:t>0.1</a:t>
                      </a:r>
                      <a:endParaRPr lang="en-IN" dirty="0"/>
                    </a:p>
                  </a:txBody>
                  <a:tcPr/>
                </a:tc>
                <a:tc>
                  <a:txBody>
                    <a:bodyPr/>
                    <a:lstStyle/>
                    <a:p>
                      <a:r>
                        <a:rPr lang="en-US" dirty="0"/>
                        <a:t>83.25%</a:t>
                      </a:r>
                      <a:endParaRPr lang="en-IN" dirty="0"/>
                    </a:p>
                  </a:txBody>
                  <a:tcPr/>
                </a:tc>
                <a:tc>
                  <a:txBody>
                    <a:bodyPr/>
                    <a:lstStyle/>
                    <a:p>
                      <a:r>
                        <a:rPr lang="en-US" dirty="0"/>
                        <a:t>73.16%</a:t>
                      </a:r>
                      <a:endParaRPr lang="en-IN" dirty="0"/>
                    </a:p>
                  </a:txBody>
                  <a:tcPr/>
                </a:tc>
                <a:tc>
                  <a:txBody>
                    <a:bodyPr/>
                    <a:lstStyle/>
                    <a:p>
                      <a:r>
                        <a:rPr lang="en-US" dirty="0"/>
                        <a:t>~0.0247</a:t>
                      </a:r>
                      <a:endParaRPr lang="en-IN" dirty="0"/>
                    </a:p>
                  </a:txBody>
                  <a:tcPr/>
                </a:tc>
                <a:tc>
                  <a:txBody>
                    <a:bodyPr/>
                    <a:lstStyle/>
                    <a:p>
                      <a:r>
                        <a:rPr lang="en-US" dirty="0"/>
                        <a:t>~0.203</a:t>
                      </a:r>
                      <a:endParaRPr lang="en-IN" dirty="0"/>
                    </a:p>
                  </a:txBody>
                  <a:tcPr/>
                </a:tc>
                <a:extLst>
                  <a:ext uri="{0D108BD9-81ED-4DB2-BD59-A6C34878D82A}">
                    <a16:rowId xmlns:a16="http://schemas.microsoft.com/office/drawing/2014/main" val="286097317"/>
                  </a:ext>
                </a:extLst>
              </a:tr>
            </a:tbl>
          </a:graphicData>
        </a:graphic>
      </p:graphicFrame>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Scores</a:t>
            </a:r>
            <a:endParaRPr lang="en-IN" b="1" dirty="0"/>
          </a:p>
        </p:txBody>
      </p:sp>
      <p:sp>
        <p:nvSpPr>
          <p:cNvPr id="7" name="TextBox 6">
            <a:extLst>
              <a:ext uri="{FF2B5EF4-FFF2-40B4-BE49-F238E27FC236}">
                <a16:creationId xmlns:a16="http://schemas.microsoft.com/office/drawing/2014/main" id="{54FE5F08-20C7-C23C-362C-A6A70FFE3370}"/>
              </a:ext>
            </a:extLst>
          </p:cNvPr>
          <p:cNvSpPr txBox="1"/>
          <p:nvPr/>
        </p:nvSpPr>
        <p:spPr>
          <a:xfrm>
            <a:off x="6902246" y="1706880"/>
            <a:ext cx="294968" cy="369332"/>
          </a:xfrm>
          <a:prstGeom prst="rect">
            <a:avLst/>
          </a:prstGeom>
          <a:noFill/>
        </p:spPr>
        <p:txBody>
          <a:bodyPr wrap="square">
            <a:spAutoFit/>
          </a:bodyPr>
          <a:lstStyle/>
          <a:p>
            <a:r>
              <a:rPr lang="en-IN" b="0" i="0" dirty="0">
                <a:solidFill>
                  <a:srgbClr val="E8E8E8"/>
                </a:solidFill>
                <a:effectLst/>
                <a:highlight>
                  <a:srgbClr val="1F1F1F"/>
                </a:highlight>
                <a:latin typeface="Google Sans"/>
              </a:rPr>
              <a:t>x̄</a:t>
            </a:r>
            <a:endParaRPr lang="en-IN" dirty="0"/>
          </a:p>
        </p:txBody>
      </p:sp>
      <p:sp>
        <p:nvSpPr>
          <p:cNvPr id="8" name="TextBox 7">
            <a:extLst>
              <a:ext uri="{FF2B5EF4-FFF2-40B4-BE49-F238E27FC236}">
                <a16:creationId xmlns:a16="http://schemas.microsoft.com/office/drawing/2014/main" id="{8DD83AEF-321C-CDE9-2941-B8FBC048A77E}"/>
              </a:ext>
            </a:extLst>
          </p:cNvPr>
          <p:cNvSpPr txBox="1"/>
          <p:nvPr/>
        </p:nvSpPr>
        <p:spPr>
          <a:xfrm>
            <a:off x="8490156" y="1706880"/>
            <a:ext cx="294968" cy="369332"/>
          </a:xfrm>
          <a:prstGeom prst="rect">
            <a:avLst/>
          </a:prstGeom>
          <a:noFill/>
        </p:spPr>
        <p:txBody>
          <a:bodyPr wrap="square">
            <a:spAutoFit/>
          </a:bodyPr>
          <a:lstStyle/>
          <a:p>
            <a:r>
              <a:rPr lang="en-IN" b="0" i="0" dirty="0">
                <a:solidFill>
                  <a:srgbClr val="E8E8E8"/>
                </a:solidFill>
                <a:effectLst/>
                <a:highlight>
                  <a:srgbClr val="1F1F1F"/>
                </a:highlight>
                <a:latin typeface="Google Sans"/>
              </a:rPr>
              <a:t>x̄</a:t>
            </a:r>
            <a:endParaRPr lang="en-IN" dirty="0"/>
          </a:p>
        </p:txBody>
      </p:sp>
      <p:sp>
        <p:nvSpPr>
          <p:cNvPr id="9" name="TextBox 8">
            <a:extLst>
              <a:ext uri="{FF2B5EF4-FFF2-40B4-BE49-F238E27FC236}">
                <a16:creationId xmlns:a16="http://schemas.microsoft.com/office/drawing/2014/main" id="{37228321-F9D0-8EC6-37DD-2891E4A25D2A}"/>
              </a:ext>
            </a:extLst>
          </p:cNvPr>
          <p:cNvSpPr txBox="1"/>
          <p:nvPr/>
        </p:nvSpPr>
        <p:spPr>
          <a:xfrm>
            <a:off x="9783098" y="1706880"/>
            <a:ext cx="294968" cy="369332"/>
          </a:xfrm>
          <a:prstGeom prst="rect">
            <a:avLst/>
          </a:prstGeom>
          <a:noFill/>
        </p:spPr>
        <p:txBody>
          <a:bodyPr wrap="square">
            <a:spAutoFit/>
          </a:bodyPr>
          <a:lstStyle/>
          <a:p>
            <a:r>
              <a:rPr lang="en-IN" b="0" i="0" dirty="0">
                <a:solidFill>
                  <a:srgbClr val="E8E8E8"/>
                </a:solidFill>
                <a:effectLst/>
                <a:highlight>
                  <a:srgbClr val="1F1F1F"/>
                </a:highlight>
                <a:latin typeface="Google Sans"/>
              </a:rPr>
              <a:t>x̄</a:t>
            </a:r>
            <a:endParaRPr lang="en-IN" dirty="0"/>
          </a:p>
        </p:txBody>
      </p:sp>
      <p:sp>
        <p:nvSpPr>
          <p:cNvPr id="10" name="TextBox 9">
            <a:extLst>
              <a:ext uri="{FF2B5EF4-FFF2-40B4-BE49-F238E27FC236}">
                <a16:creationId xmlns:a16="http://schemas.microsoft.com/office/drawing/2014/main" id="{9D5E257F-09BA-A99F-D7C0-42B44489DCE1}"/>
              </a:ext>
            </a:extLst>
          </p:cNvPr>
          <p:cNvSpPr txBox="1"/>
          <p:nvPr/>
        </p:nvSpPr>
        <p:spPr>
          <a:xfrm>
            <a:off x="10928556" y="1706880"/>
            <a:ext cx="294968" cy="369332"/>
          </a:xfrm>
          <a:prstGeom prst="rect">
            <a:avLst/>
          </a:prstGeom>
          <a:noFill/>
        </p:spPr>
        <p:txBody>
          <a:bodyPr wrap="square">
            <a:spAutoFit/>
          </a:bodyPr>
          <a:lstStyle/>
          <a:p>
            <a:r>
              <a:rPr lang="en-IN" b="0" i="0" dirty="0">
                <a:solidFill>
                  <a:srgbClr val="E8E8E8"/>
                </a:solidFill>
                <a:effectLst/>
                <a:highlight>
                  <a:srgbClr val="1F1F1F"/>
                </a:highlight>
                <a:latin typeface="Google Sans"/>
              </a:rPr>
              <a:t>x̄</a:t>
            </a:r>
            <a:endParaRPr lang="en-IN" dirty="0"/>
          </a:p>
        </p:txBody>
      </p:sp>
    </p:spTree>
    <p:extLst>
      <p:ext uri="{BB962C8B-B14F-4D97-AF65-F5344CB8AC3E}">
        <p14:creationId xmlns:p14="http://schemas.microsoft.com/office/powerpoint/2010/main" val="2582152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2: </a:t>
            </a:r>
            <a:endParaRPr lang="en-IN" b="1" dirty="0"/>
          </a:p>
        </p:txBody>
      </p:sp>
      <p:sp>
        <p:nvSpPr>
          <p:cNvPr id="2" name="TextBox 1">
            <a:extLst>
              <a:ext uri="{FF2B5EF4-FFF2-40B4-BE49-F238E27FC236}">
                <a16:creationId xmlns:a16="http://schemas.microsoft.com/office/drawing/2014/main" id="{0D13CAC0-6385-5114-F5EF-AD36A9B1A3C9}"/>
              </a:ext>
            </a:extLst>
          </p:cNvPr>
          <p:cNvSpPr txBox="1"/>
          <p:nvPr/>
        </p:nvSpPr>
        <p:spPr>
          <a:xfrm>
            <a:off x="935896" y="1174339"/>
            <a:ext cx="9034013" cy="2308324"/>
          </a:xfrm>
          <a:prstGeom prst="rect">
            <a:avLst/>
          </a:prstGeom>
          <a:noFill/>
        </p:spPr>
        <p:txBody>
          <a:bodyPr wrap="square" rtlCol="0">
            <a:spAutoFit/>
          </a:bodyPr>
          <a:lstStyle/>
          <a:p>
            <a:pPr marL="342900" indent="-342900">
              <a:buFont typeface="+mj-lt"/>
              <a:buAutoNum type="arabicPeriod"/>
            </a:pPr>
            <a:r>
              <a:rPr lang="en-US" dirty="0"/>
              <a:t>Dataset used: Same as used for ML</a:t>
            </a:r>
            <a:endParaRPr lang="en-IN" dirty="0"/>
          </a:p>
          <a:p>
            <a:pPr marL="342900" indent="-342900">
              <a:buFont typeface="+mj-lt"/>
              <a:buAutoNum type="arabicPeriod"/>
            </a:pPr>
            <a:r>
              <a:rPr lang="en-IN" dirty="0"/>
              <a:t>Text Pre-processing: Same as used in Best approach of ML</a:t>
            </a:r>
          </a:p>
          <a:p>
            <a:pPr marL="342900" indent="-342900">
              <a:buFont typeface="+mj-lt"/>
              <a:buAutoNum type="arabicPeriod"/>
            </a:pPr>
            <a:r>
              <a:rPr lang="en-IN" dirty="0"/>
              <a:t>Cross Validation 1:</a:t>
            </a:r>
          </a:p>
          <a:p>
            <a:pPr marL="800100" lvl="1" indent="-342900">
              <a:buFont typeface="Arial" panose="020B0604020202020204" pitchFamily="34" charset="0"/>
              <a:buChar char="•"/>
            </a:pPr>
            <a:r>
              <a:rPr lang="en-IN" b="1" dirty="0"/>
              <a:t>Split Ratio: 70 (Train) / 30 (Validate) </a:t>
            </a:r>
            <a:r>
              <a:rPr lang="en-IN" dirty="0"/>
              <a:t>	Random Seed: 42, 101, 789, 1001, 2023</a:t>
            </a:r>
          </a:p>
          <a:p>
            <a:pPr marL="800100" lvl="1" indent="-342900">
              <a:buFont typeface="Arial" panose="020B0604020202020204" pitchFamily="34" charset="0"/>
              <a:buChar char="•"/>
            </a:pPr>
            <a:r>
              <a:rPr lang="en-IN" b="1" dirty="0"/>
              <a:t>Batch Size: 32</a:t>
            </a:r>
            <a:r>
              <a:rPr lang="en-IN" dirty="0"/>
              <a:t>	</a:t>
            </a:r>
            <a:r>
              <a:rPr lang="en-IN" b="1" dirty="0"/>
              <a:t>Learning Rate: 2e-5</a:t>
            </a:r>
          </a:p>
          <a:p>
            <a:pPr marL="800100" lvl="1" indent="-342900">
              <a:buFont typeface="Arial" panose="020B0604020202020204" pitchFamily="34" charset="0"/>
              <a:buChar char="•"/>
            </a:pPr>
            <a:r>
              <a:rPr lang="en-IN" b="1" dirty="0"/>
              <a:t>Dropout Rate: 0.2</a:t>
            </a:r>
            <a:r>
              <a:rPr lang="en-IN" dirty="0"/>
              <a:t>	Token Length: 256</a:t>
            </a:r>
          </a:p>
          <a:p>
            <a:pPr marL="800100" lvl="1" indent="-342900">
              <a:buFont typeface="Arial" panose="020B0604020202020204" pitchFamily="34" charset="0"/>
              <a:buChar char="•"/>
            </a:pPr>
            <a:r>
              <a:rPr lang="en-IN" dirty="0"/>
              <a:t>Epoch: 4	</a:t>
            </a:r>
          </a:p>
          <a:p>
            <a:pPr marL="342900" indent="-342900">
              <a:buFont typeface="+mj-lt"/>
              <a:buAutoNum type="arabicPeriod"/>
            </a:pPr>
            <a:r>
              <a:rPr lang="en-IN" dirty="0"/>
              <a:t>Evaluate scores, metrics, mean accuracy / loss, standard deviations etc</a:t>
            </a:r>
          </a:p>
        </p:txBody>
      </p:sp>
    </p:spTree>
    <p:extLst>
      <p:ext uri="{BB962C8B-B14F-4D97-AF65-F5344CB8AC3E}">
        <p14:creationId xmlns:p14="http://schemas.microsoft.com/office/powerpoint/2010/main" val="8116609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2 (Cont.): </a:t>
            </a:r>
            <a:endParaRPr lang="en-IN" b="1" dirty="0"/>
          </a:p>
        </p:txBody>
      </p:sp>
      <p:sp>
        <p:nvSpPr>
          <p:cNvPr id="12" name="TextBox 11">
            <a:extLst>
              <a:ext uri="{FF2B5EF4-FFF2-40B4-BE49-F238E27FC236}">
                <a16:creationId xmlns:a16="http://schemas.microsoft.com/office/drawing/2014/main" id="{499A12B6-F8C0-F19C-A899-3326D2A327C0}"/>
              </a:ext>
            </a:extLst>
          </p:cNvPr>
          <p:cNvSpPr txBox="1"/>
          <p:nvPr/>
        </p:nvSpPr>
        <p:spPr>
          <a:xfrm>
            <a:off x="4814722" y="1170377"/>
            <a:ext cx="3759006" cy="369332"/>
          </a:xfrm>
          <a:prstGeom prst="rect">
            <a:avLst/>
          </a:prstGeom>
          <a:noFill/>
        </p:spPr>
        <p:txBody>
          <a:bodyPr wrap="square" rtlCol="0">
            <a:spAutoFit/>
          </a:bodyPr>
          <a:lstStyle/>
          <a:p>
            <a:r>
              <a:rPr lang="en-US" b="1" dirty="0"/>
              <a:t>Train/Validate/Test Split: 70/30</a:t>
            </a:r>
            <a:endParaRPr lang="en-IN" b="1" dirty="0"/>
          </a:p>
        </p:txBody>
      </p:sp>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Total Reviews: 20,208</a:t>
            </a:r>
            <a:endParaRPr lang="en-IN" b="1" dirty="0"/>
          </a:p>
        </p:txBody>
      </p:sp>
      <p:graphicFrame>
        <p:nvGraphicFramePr>
          <p:cNvPr id="15" name="Table 14">
            <a:extLst>
              <a:ext uri="{FF2B5EF4-FFF2-40B4-BE49-F238E27FC236}">
                <a16:creationId xmlns:a16="http://schemas.microsoft.com/office/drawing/2014/main" id="{5DA4EC88-C676-18CC-9892-0C2A25C3D2F2}"/>
              </a:ext>
            </a:extLst>
          </p:cNvPr>
          <p:cNvGraphicFramePr>
            <a:graphicFrameLocks noGrp="1"/>
          </p:cNvGraphicFramePr>
          <p:nvPr>
            <p:extLst>
              <p:ext uri="{D42A27DB-BD31-4B8C-83A1-F6EECF244321}">
                <p14:modId xmlns:p14="http://schemas.microsoft.com/office/powerpoint/2010/main" val="4065508953"/>
              </p:ext>
            </p:extLst>
          </p:nvPr>
        </p:nvGraphicFramePr>
        <p:xfrm>
          <a:off x="4814721" y="1955800"/>
          <a:ext cx="3759007" cy="1478280"/>
        </p:xfrm>
        <a:graphic>
          <a:graphicData uri="http://schemas.openxmlformats.org/drawingml/2006/table">
            <a:tbl>
              <a:tblPr firstRow="1" bandRow="1">
                <a:tableStyleId>{7E9639D4-E3E2-4D34-9284-5A2195B3D0D7}</a:tableStyleId>
              </a:tblPr>
              <a:tblGrid>
                <a:gridCol w="1841718">
                  <a:extLst>
                    <a:ext uri="{9D8B030D-6E8A-4147-A177-3AD203B41FA5}">
                      <a16:colId xmlns:a16="http://schemas.microsoft.com/office/drawing/2014/main" val="3342345000"/>
                    </a:ext>
                  </a:extLst>
                </a:gridCol>
                <a:gridCol w="1917289">
                  <a:extLst>
                    <a:ext uri="{9D8B030D-6E8A-4147-A177-3AD203B41FA5}">
                      <a16:colId xmlns:a16="http://schemas.microsoft.com/office/drawing/2014/main" val="362116387"/>
                    </a:ext>
                  </a:extLst>
                </a:gridCol>
              </a:tblGrid>
              <a:tr h="0">
                <a:tc>
                  <a:txBody>
                    <a:bodyPr/>
                    <a:lstStyle/>
                    <a:p>
                      <a:r>
                        <a:rPr lang="en-US" dirty="0"/>
                        <a:t>Sentiment Label</a:t>
                      </a:r>
                      <a:endParaRPr lang="en-IN" dirty="0"/>
                    </a:p>
                  </a:txBody>
                  <a:tcPr/>
                </a:tc>
                <a:tc>
                  <a:txBody>
                    <a:bodyPr/>
                    <a:lstStyle/>
                    <a:p>
                      <a:r>
                        <a:rPr lang="en-US" dirty="0"/>
                        <a:t>No. of reviews</a:t>
                      </a:r>
                      <a:endParaRPr lang="en-IN" dirty="0"/>
                    </a:p>
                  </a:txBody>
                  <a:tcPr/>
                </a:tc>
                <a:extLst>
                  <a:ext uri="{0D108BD9-81ED-4DB2-BD59-A6C34878D82A}">
                    <a16:rowId xmlns:a16="http://schemas.microsoft.com/office/drawing/2014/main" val="799211327"/>
                  </a:ext>
                </a:extLst>
              </a:tr>
              <a:tr h="370840">
                <a:tc>
                  <a:txBody>
                    <a:bodyPr/>
                    <a:lstStyle/>
                    <a:p>
                      <a:r>
                        <a:rPr lang="en-US" dirty="0"/>
                        <a:t>0</a:t>
                      </a:r>
                      <a:endParaRPr lang="en-IN" dirty="0"/>
                    </a:p>
                  </a:txBody>
                  <a:tcPr/>
                </a:tc>
                <a:tc>
                  <a:txBody>
                    <a:bodyPr/>
                    <a:lstStyle/>
                    <a:p>
                      <a:r>
                        <a:rPr lang="en-US" dirty="0"/>
                        <a:t>4715</a:t>
                      </a:r>
                      <a:endParaRPr lang="en-IN" dirty="0"/>
                    </a:p>
                  </a:txBody>
                  <a:tcPr/>
                </a:tc>
                <a:extLst>
                  <a:ext uri="{0D108BD9-81ED-4DB2-BD59-A6C34878D82A}">
                    <a16:rowId xmlns:a16="http://schemas.microsoft.com/office/drawing/2014/main" val="286097317"/>
                  </a:ext>
                </a:extLst>
              </a:tr>
              <a:tr h="370840">
                <a:tc>
                  <a:txBody>
                    <a:bodyPr/>
                    <a:lstStyle/>
                    <a:p>
                      <a:r>
                        <a:rPr lang="en-US" dirty="0"/>
                        <a:t>1</a:t>
                      </a:r>
                      <a:endParaRPr lang="en-IN" dirty="0"/>
                    </a:p>
                  </a:txBody>
                  <a:tcPr/>
                </a:tc>
                <a:tc>
                  <a:txBody>
                    <a:bodyPr/>
                    <a:lstStyle/>
                    <a:p>
                      <a:r>
                        <a:rPr lang="en-US" dirty="0"/>
                        <a:t>4715</a:t>
                      </a:r>
                      <a:endParaRPr lang="en-IN" dirty="0"/>
                    </a:p>
                  </a:txBody>
                  <a:tcPr/>
                </a:tc>
                <a:extLst>
                  <a:ext uri="{0D108BD9-81ED-4DB2-BD59-A6C34878D82A}">
                    <a16:rowId xmlns:a16="http://schemas.microsoft.com/office/drawing/2014/main" val="1683714904"/>
                  </a:ext>
                </a:extLst>
              </a:tr>
              <a:tr h="370840">
                <a:tc>
                  <a:txBody>
                    <a:bodyPr/>
                    <a:lstStyle/>
                    <a:p>
                      <a:r>
                        <a:rPr lang="en-US" dirty="0"/>
                        <a:t>2</a:t>
                      </a:r>
                      <a:endParaRPr lang="en-IN" dirty="0"/>
                    </a:p>
                  </a:txBody>
                  <a:tcPr/>
                </a:tc>
                <a:tc>
                  <a:txBody>
                    <a:bodyPr/>
                    <a:lstStyle/>
                    <a:p>
                      <a:r>
                        <a:rPr lang="en-US" dirty="0"/>
                        <a:t>4715</a:t>
                      </a:r>
                      <a:endParaRPr lang="en-IN" dirty="0"/>
                    </a:p>
                  </a:txBody>
                  <a:tcPr/>
                </a:tc>
                <a:extLst>
                  <a:ext uri="{0D108BD9-81ED-4DB2-BD59-A6C34878D82A}">
                    <a16:rowId xmlns:a16="http://schemas.microsoft.com/office/drawing/2014/main" val="2245065735"/>
                  </a:ext>
                </a:extLst>
              </a:tr>
            </a:tbl>
          </a:graphicData>
        </a:graphic>
      </p:graphicFrame>
      <p:sp>
        <p:nvSpPr>
          <p:cNvPr id="16" name="TextBox 15">
            <a:extLst>
              <a:ext uri="{FF2B5EF4-FFF2-40B4-BE49-F238E27FC236}">
                <a16:creationId xmlns:a16="http://schemas.microsoft.com/office/drawing/2014/main" id="{24DB25CE-F883-0F77-9D3D-00BBC3CB1EB9}"/>
              </a:ext>
            </a:extLst>
          </p:cNvPr>
          <p:cNvSpPr txBox="1"/>
          <p:nvPr/>
        </p:nvSpPr>
        <p:spPr>
          <a:xfrm>
            <a:off x="4814721" y="1499517"/>
            <a:ext cx="3350968" cy="338554"/>
          </a:xfrm>
          <a:prstGeom prst="rect">
            <a:avLst/>
          </a:prstGeom>
          <a:noFill/>
        </p:spPr>
        <p:txBody>
          <a:bodyPr wrap="square" rtlCol="0">
            <a:spAutoFit/>
          </a:bodyPr>
          <a:lstStyle/>
          <a:p>
            <a:r>
              <a:rPr lang="en-US" sz="1600" dirty="0"/>
              <a:t>Train Data Distribution</a:t>
            </a:r>
            <a:endParaRPr lang="en-IN" sz="1600" dirty="0"/>
          </a:p>
        </p:txBody>
      </p:sp>
      <p:sp>
        <p:nvSpPr>
          <p:cNvPr id="17" name="TextBox 16">
            <a:extLst>
              <a:ext uri="{FF2B5EF4-FFF2-40B4-BE49-F238E27FC236}">
                <a16:creationId xmlns:a16="http://schemas.microsoft.com/office/drawing/2014/main" id="{47C392D2-6882-472D-ED9D-3F19722831DC}"/>
              </a:ext>
            </a:extLst>
          </p:cNvPr>
          <p:cNvSpPr txBox="1"/>
          <p:nvPr/>
        </p:nvSpPr>
        <p:spPr>
          <a:xfrm>
            <a:off x="4814721" y="3680894"/>
            <a:ext cx="3350968" cy="338554"/>
          </a:xfrm>
          <a:prstGeom prst="rect">
            <a:avLst/>
          </a:prstGeom>
          <a:noFill/>
        </p:spPr>
        <p:txBody>
          <a:bodyPr wrap="square" rtlCol="0">
            <a:spAutoFit/>
          </a:bodyPr>
          <a:lstStyle/>
          <a:p>
            <a:r>
              <a:rPr lang="en-US" sz="1600" dirty="0"/>
              <a:t>Validation Data Distribution</a:t>
            </a:r>
            <a:endParaRPr lang="en-IN" sz="1600" dirty="0"/>
          </a:p>
        </p:txBody>
      </p:sp>
      <p:graphicFrame>
        <p:nvGraphicFramePr>
          <p:cNvPr id="18" name="Table 17">
            <a:extLst>
              <a:ext uri="{FF2B5EF4-FFF2-40B4-BE49-F238E27FC236}">
                <a16:creationId xmlns:a16="http://schemas.microsoft.com/office/drawing/2014/main" id="{526A9DAF-A7AC-B1FE-CB2B-AE11C7987BD4}"/>
              </a:ext>
            </a:extLst>
          </p:cNvPr>
          <p:cNvGraphicFramePr>
            <a:graphicFrameLocks noGrp="1"/>
          </p:cNvGraphicFramePr>
          <p:nvPr>
            <p:extLst>
              <p:ext uri="{D42A27DB-BD31-4B8C-83A1-F6EECF244321}">
                <p14:modId xmlns:p14="http://schemas.microsoft.com/office/powerpoint/2010/main" val="1862553672"/>
              </p:ext>
            </p:extLst>
          </p:nvPr>
        </p:nvGraphicFramePr>
        <p:xfrm>
          <a:off x="4814721" y="4117095"/>
          <a:ext cx="3759007" cy="1478280"/>
        </p:xfrm>
        <a:graphic>
          <a:graphicData uri="http://schemas.openxmlformats.org/drawingml/2006/table">
            <a:tbl>
              <a:tblPr firstRow="1" bandRow="1">
                <a:tableStyleId>{7E9639D4-E3E2-4D34-9284-5A2195B3D0D7}</a:tableStyleId>
              </a:tblPr>
              <a:tblGrid>
                <a:gridCol w="1841718">
                  <a:extLst>
                    <a:ext uri="{9D8B030D-6E8A-4147-A177-3AD203B41FA5}">
                      <a16:colId xmlns:a16="http://schemas.microsoft.com/office/drawing/2014/main" val="3342345000"/>
                    </a:ext>
                  </a:extLst>
                </a:gridCol>
                <a:gridCol w="1917289">
                  <a:extLst>
                    <a:ext uri="{9D8B030D-6E8A-4147-A177-3AD203B41FA5}">
                      <a16:colId xmlns:a16="http://schemas.microsoft.com/office/drawing/2014/main" val="362116387"/>
                    </a:ext>
                  </a:extLst>
                </a:gridCol>
              </a:tblGrid>
              <a:tr h="0">
                <a:tc>
                  <a:txBody>
                    <a:bodyPr/>
                    <a:lstStyle/>
                    <a:p>
                      <a:r>
                        <a:rPr lang="en-US" dirty="0"/>
                        <a:t>Sentiment Label</a:t>
                      </a:r>
                      <a:endParaRPr lang="en-IN" dirty="0"/>
                    </a:p>
                  </a:txBody>
                  <a:tcPr/>
                </a:tc>
                <a:tc>
                  <a:txBody>
                    <a:bodyPr/>
                    <a:lstStyle/>
                    <a:p>
                      <a:r>
                        <a:rPr lang="en-US" dirty="0"/>
                        <a:t>No. of reviews</a:t>
                      </a:r>
                      <a:endParaRPr lang="en-IN" dirty="0"/>
                    </a:p>
                  </a:txBody>
                  <a:tcPr/>
                </a:tc>
                <a:extLst>
                  <a:ext uri="{0D108BD9-81ED-4DB2-BD59-A6C34878D82A}">
                    <a16:rowId xmlns:a16="http://schemas.microsoft.com/office/drawing/2014/main" val="799211327"/>
                  </a:ext>
                </a:extLst>
              </a:tr>
              <a:tr h="370840">
                <a:tc>
                  <a:txBody>
                    <a:bodyPr/>
                    <a:lstStyle/>
                    <a:p>
                      <a:r>
                        <a:rPr lang="en-US" dirty="0"/>
                        <a:t>0</a:t>
                      </a:r>
                      <a:endParaRPr lang="en-IN" dirty="0"/>
                    </a:p>
                  </a:txBody>
                  <a:tcPr/>
                </a:tc>
                <a:tc>
                  <a:txBody>
                    <a:bodyPr/>
                    <a:lstStyle/>
                    <a:p>
                      <a:r>
                        <a:rPr lang="en-US" dirty="0"/>
                        <a:t>2021</a:t>
                      </a:r>
                      <a:endParaRPr lang="en-IN" dirty="0"/>
                    </a:p>
                  </a:txBody>
                  <a:tcPr/>
                </a:tc>
                <a:extLst>
                  <a:ext uri="{0D108BD9-81ED-4DB2-BD59-A6C34878D82A}">
                    <a16:rowId xmlns:a16="http://schemas.microsoft.com/office/drawing/2014/main" val="286097317"/>
                  </a:ext>
                </a:extLst>
              </a:tr>
              <a:tr h="370840">
                <a:tc>
                  <a:txBody>
                    <a:bodyPr/>
                    <a:lstStyle/>
                    <a:p>
                      <a:r>
                        <a:rPr lang="en-US" dirty="0"/>
                        <a:t>1</a:t>
                      </a:r>
                      <a:endParaRPr lang="en-IN" dirty="0"/>
                    </a:p>
                  </a:txBody>
                  <a:tcPr/>
                </a:tc>
                <a:tc>
                  <a:txBody>
                    <a:bodyPr/>
                    <a:lstStyle/>
                    <a:p>
                      <a:r>
                        <a:rPr lang="en-US" dirty="0"/>
                        <a:t>2021</a:t>
                      </a:r>
                      <a:endParaRPr lang="en-IN" dirty="0"/>
                    </a:p>
                  </a:txBody>
                  <a:tcPr/>
                </a:tc>
                <a:extLst>
                  <a:ext uri="{0D108BD9-81ED-4DB2-BD59-A6C34878D82A}">
                    <a16:rowId xmlns:a16="http://schemas.microsoft.com/office/drawing/2014/main" val="1683714904"/>
                  </a:ext>
                </a:extLst>
              </a:tr>
              <a:tr h="370840">
                <a:tc>
                  <a:txBody>
                    <a:bodyPr/>
                    <a:lstStyle/>
                    <a:p>
                      <a:r>
                        <a:rPr lang="en-US" dirty="0"/>
                        <a:t>2</a:t>
                      </a:r>
                      <a:endParaRPr lang="en-IN" dirty="0"/>
                    </a:p>
                  </a:txBody>
                  <a:tcPr/>
                </a:tc>
                <a:tc>
                  <a:txBody>
                    <a:bodyPr/>
                    <a:lstStyle/>
                    <a:p>
                      <a:r>
                        <a:rPr lang="en-US" dirty="0"/>
                        <a:t>2021</a:t>
                      </a:r>
                    </a:p>
                  </a:txBody>
                  <a:tcPr/>
                </a:tc>
                <a:extLst>
                  <a:ext uri="{0D108BD9-81ED-4DB2-BD59-A6C34878D82A}">
                    <a16:rowId xmlns:a16="http://schemas.microsoft.com/office/drawing/2014/main" val="2245065735"/>
                  </a:ext>
                </a:extLst>
              </a:tr>
            </a:tbl>
          </a:graphicData>
        </a:graphic>
      </p:graphicFrame>
      <p:sp>
        <p:nvSpPr>
          <p:cNvPr id="19" name="TextBox 18">
            <a:extLst>
              <a:ext uri="{FF2B5EF4-FFF2-40B4-BE49-F238E27FC236}">
                <a16:creationId xmlns:a16="http://schemas.microsoft.com/office/drawing/2014/main" id="{E566BC55-256D-CA38-4B2D-A20845077828}"/>
              </a:ext>
            </a:extLst>
          </p:cNvPr>
          <p:cNvSpPr txBox="1"/>
          <p:nvPr/>
        </p:nvSpPr>
        <p:spPr>
          <a:xfrm>
            <a:off x="9438965" y="1130185"/>
            <a:ext cx="2477731" cy="1200329"/>
          </a:xfrm>
          <a:prstGeom prst="rect">
            <a:avLst/>
          </a:prstGeom>
          <a:noFill/>
        </p:spPr>
        <p:txBody>
          <a:bodyPr wrap="square" rtlCol="0">
            <a:spAutoFit/>
          </a:bodyPr>
          <a:lstStyle/>
          <a:p>
            <a:r>
              <a:rPr lang="en-US" b="1" dirty="0"/>
              <a:t>Note</a:t>
            </a:r>
          </a:p>
          <a:p>
            <a:r>
              <a:rPr lang="en-US" dirty="0"/>
              <a:t>Label 0 = Rating 1 &amp; 2</a:t>
            </a:r>
          </a:p>
          <a:p>
            <a:r>
              <a:rPr lang="en-US" dirty="0"/>
              <a:t>Label 1 = Rating 3</a:t>
            </a:r>
          </a:p>
          <a:p>
            <a:r>
              <a:rPr lang="en-US" dirty="0"/>
              <a:t>Label 2 = Rating 4 &amp; 5</a:t>
            </a:r>
            <a:endParaRPr lang="en-IN" dirty="0"/>
          </a:p>
        </p:txBody>
      </p:sp>
    </p:spTree>
    <p:extLst>
      <p:ext uri="{BB962C8B-B14F-4D97-AF65-F5344CB8AC3E}">
        <p14:creationId xmlns:p14="http://schemas.microsoft.com/office/powerpoint/2010/main" val="12732023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2 (Cont.): </a:t>
            </a:r>
            <a:endParaRPr lang="en-IN" b="1" dirty="0"/>
          </a:p>
        </p:txBody>
      </p:sp>
      <p:pic>
        <p:nvPicPr>
          <p:cNvPr id="4" name="Picture 3">
            <a:extLst>
              <a:ext uri="{FF2B5EF4-FFF2-40B4-BE49-F238E27FC236}">
                <a16:creationId xmlns:a16="http://schemas.microsoft.com/office/drawing/2014/main" id="{36C048A1-CCD3-3C85-DF08-F40A77A47A23}"/>
              </a:ext>
            </a:extLst>
          </p:cNvPr>
          <p:cNvPicPr>
            <a:picLocks noChangeAspect="1"/>
          </p:cNvPicPr>
          <p:nvPr/>
        </p:nvPicPr>
        <p:blipFill>
          <a:blip r:embed="rId3"/>
          <a:stretch>
            <a:fillRect/>
          </a:stretch>
        </p:blipFill>
        <p:spPr>
          <a:xfrm>
            <a:off x="935897" y="1198752"/>
            <a:ext cx="9260155" cy="1394768"/>
          </a:xfrm>
          <a:prstGeom prst="rect">
            <a:avLst/>
          </a:prstGeom>
        </p:spPr>
      </p:pic>
      <p:pic>
        <p:nvPicPr>
          <p:cNvPr id="8" name="Picture 7">
            <a:extLst>
              <a:ext uri="{FF2B5EF4-FFF2-40B4-BE49-F238E27FC236}">
                <a16:creationId xmlns:a16="http://schemas.microsoft.com/office/drawing/2014/main" id="{88BD90F5-DC15-78A4-A6F5-3574C1557E87}"/>
              </a:ext>
            </a:extLst>
          </p:cNvPr>
          <p:cNvPicPr>
            <a:picLocks noChangeAspect="1"/>
          </p:cNvPicPr>
          <p:nvPr/>
        </p:nvPicPr>
        <p:blipFill>
          <a:blip r:embed="rId4"/>
          <a:stretch>
            <a:fillRect/>
          </a:stretch>
        </p:blipFill>
        <p:spPr>
          <a:xfrm>
            <a:off x="935897" y="2593520"/>
            <a:ext cx="9260155" cy="1776919"/>
          </a:xfrm>
          <a:prstGeom prst="rect">
            <a:avLst/>
          </a:prstGeom>
        </p:spPr>
      </p:pic>
      <p:pic>
        <p:nvPicPr>
          <p:cNvPr id="11" name="Picture 10">
            <a:extLst>
              <a:ext uri="{FF2B5EF4-FFF2-40B4-BE49-F238E27FC236}">
                <a16:creationId xmlns:a16="http://schemas.microsoft.com/office/drawing/2014/main" id="{F1CD6F56-2E4C-4B73-7005-F9FAD9419696}"/>
              </a:ext>
            </a:extLst>
          </p:cNvPr>
          <p:cNvPicPr>
            <a:picLocks noChangeAspect="1"/>
          </p:cNvPicPr>
          <p:nvPr/>
        </p:nvPicPr>
        <p:blipFill>
          <a:blip r:embed="rId5"/>
          <a:stretch>
            <a:fillRect/>
          </a:stretch>
        </p:blipFill>
        <p:spPr>
          <a:xfrm>
            <a:off x="935897" y="4434237"/>
            <a:ext cx="9171664" cy="1789889"/>
          </a:xfrm>
          <a:prstGeom prst="rect">
            <a:avLst/>
          </a:prstGeom>
        </p:spPr>
      </p:pic>
    </p:spTree>
    <p:extLst>
      <p:ext uri="{BB962C8B-B14F-4D97-AF65-F5344CB8AC3E}">
        <p14:creationId xmlns:p14="http://schemas.microsoft.com/office/powerpoint/2010/main" val="29108780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2 (Cont.): </a:t>
            </a:r>
            <a:endParaRPr lang="en-IN" b="1" dirty="0"/>
          </a:p>
        </p:txBody>
      </p:sp>
      <p:sp>
        <p:nvSpPr>
          <p:cNvPr id="5" name="TextBox 4">
            <a:extLst>
              <a:ext uri="{FF2B5EF4-FFF2-40B4-BE49-F238E27FC236}">
                <a16:creationId xmlns:a16="http://schemas.microsoft.com/office/drawing/2014/main" id="{6687364D-4DDD-45D9-0423-A2EDCBF8B8A8}"/>
              </a:ext>
            </a:extLst>
          </p:cNvPr>
          <p:cNvSpPr txBox="1"/>
          <p:nvPr/>
        </p:nvSpPr>
        <p:spPr>
          <a:xfrm>
            <a:off x="935896" y="1179025"/>
            <a:ext cx="8955355" cy="369332"/>
          </a:xfrm>
          <a:prstGeom prst="rect">
            <a:avLst/>
          </a:prstGeom>
          <a:noFill/>
        </p:spPr>
        <p:txBody>
          <a:bodyPr wrap="square" rtlCol="0">
            <a:spAutoFit/>
          </a:bodyPr>
          <a:lstStyle/>
          <a:p>
            <a:r>
              <a:rPr lang="en-US" sz="1800" b="0" i="0" u="none" strike="noStrike" baseline="0" dirty="0">
                <a:latin typeface="CMBX10"/>
              </a:rPr>
              <a:t>Train, Validation Mean Accuracy/Loss &amp; Standard Deviation Across Different Seeds</a:t>
            </a:r>
            <a:endParaRPr lang="en-IN" dirty="0"/>
          </a:p>
        </p:txBody>
      </p:sp>
      <p:pic>
        <p:nvPicPr>
          <p:cNvPr id="3" name="Picture 2">
            <a:extLst>
              <a:ext uri="{FF2B5EF4-FFF2-40B4-BE49-F238E27FC236}">
                <a16:creationId xmlns:a16="http://schemas.microsoft.com/office/drawing/2014/main" id="{92BCABFD-EA0A-9417-9DAB-9F9FA481E167}"/>
              </a:ext>
            </a:extLst>
          </p:cNvPr>
          <p:cNvPicPr>
            <a:picLocks noChangeAspect="1"/>
          </p:cNvPicPr>
          <p:nvPr/>
        </p:nvPicPr>
        <p:blipFill>
          <a:blip r:embed="rId3"/>
          <a:stretch>
            <a:fillRect/>
          </a:stretch>
        </p:blipFill>
        <p:spPr>
          <a:xfrm>
            <a:off x="788658" y="2185223"/>
            <a:ext cx="3889420" cy="2995308"/>
          </a:xfrm>
          <a:prstGeom prst="rect">
            <a:avLst/>
          </a:prstGeom>
        </p:spPr>
      </p:pic>
      <p:pic>
        <p:nvPicPr>
          <p:cNvPr id="8" name="Picture 7">
            <a:extLst>
              <a:ext uri="{FF2B5EF4-FFF2-40B4-BE49-F238E27FC236}">
                <a16:creationId xmlns:a16="http://schemas.microsoft.com/office/drawing/2014/main" id="{107EF86A-9535-A28D-B7DE-95740E1205B7}"/>
              </a:ext>
            </a:extLst>
          </p:cNvPr>
          <p:cNvPicPr>
            <a:picLocks noChangeAspect="1"/>
          </p:cNvPicPr>
          <p:nvPr/>
        </p:nvPicPr>
        <p:blipFill>
          <a:blip r:embed="rId4"/>
          <a:stretch>
            <a:fillRect/>
          </a:stretch>
        </p:blipFill>
        <p:spPr>
          <a:xfrm>
            <a:off x="6001831" y="2185224"/>
            <a:ext cx="3889420" cy="2995307"/>
          </a:xfrm>
          <a:prstGeom prst="rect">
            <a:avLst/>
          </a:prstGeom>
        </p:spPr>
      </p:pic>
    </p:spTree>
    <p:extLst>
      <p:ext uri="{BB962C8B-B14F-4D97-AF65-F5344CB8AC3E}">
        <p14:creationId xmlns:p14="http://schemas.microsoft.com/office/powerpoint/2010/main" val="34841174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43706"/>
            <a:ext cx="3350968" cy="369332"/>
          </a:xfrm>
          <a:prstGeom prst="rect">
            <a:avLst/>
          </a:prstGeom>
          <a:noFill/>
        </p:spPr>
        <p:txBody>
          <a:bodyPr wrap="square" rtlCol="0">
            <a:spAutoFit/>
          </a:bodyPr>
          <a:lstStyle/>
          <a:p>
            <a:r>
              <a:rPr lang="en-US" b="1" dirty="0"/>
              <a:t>Approach 2 (Cont.): </a:t>
            </a:r>
            <a:endParaRPr lang="en-IN" b="1" dirty="0"/>
          </a:p>
        </p:txBody>
      </p:sp>
      <p:graphicFrame>
        <p:nvGraphicFramePr>
          <p:cNvPr id="11" name="Table 10">
            <a:extLst>
              <a:ext uri="{FF2B5EF4-FFF2-40B4-BE49-F238E27FC236}">
                <a16:creationId xmlns:a16="http://schemas.microsoft.com/office/drawing/2014/main" id="{F1B97355-BCA5-EF42-7EC7-C04F89D3D556}"/>
              </a:ext>
            </a:extLst>
          </p:cNvPr>
          <p:cNvGraphicFramePr>
            <a:graphicFrameLocks noGrp="1"/>
          </p:cNvGraphicFramePr>
          <p:nvPr>
            <p:extLst>
              <p:ext uri="{D42A27DB-BD31-4B8C-83A1-F6EECF244321}">
                <p14:modId xmlns:p14="http://schemas.microsoft.com/office/powerpoint/2010/main" val="1134727171"/>
              </p:ext>
            </p:extLst>
          </p:nvPr>
        </p:nvGraphicFramePr>
        <p:xfrm>
          <a:off x="935897" y="1706880"/>
          <a:ext cx="10381032" cy="1005840"/>
        </p:xfrm>
        <a:graphic>
          <a:graphicData uri="http://schemas.openxmlformats.org/drawingml/2006/table">
            <a:tbl>
              <a:tblPr firstRow="1" bandRow="1">
                <a:tableStyleId>{7E9639D4-E3E2-4D34-9284-5A2195B3D0D7}</a:tableStyleId>
              </a:tblPr>
              <a:tblGrid>
                <a:gridCol w="833909">
                  <a:extLst>
                    <a:ext uri="{9D8B030D-6E8A-4147-A177-3AD203B41FA5}">
                      <a16:colId xmlns:a16="http://schemas.microsoft.com/office/drawing/2014/main" val="3342345000"/>
                    </a:ext>
                  </a:extLst>
                </a:gridCol>
                <a:gridCol w="1582994">
                  <a:extLst>
                    <a:ext uri="{9D8B030D-6E8A-4147-A177-3AD203B41FA5}">
                      <a16:colId xmlns:a16="http://schemas.microsoft.com/office/drawing/2014/main" val="362116387"/>
                    </a:ext>
                  </a:extLst>
                </a:gridCol>
                <a:gridCol w="1494503">
                  <a:extLst>
                    <a:ext uri="{9D8B030D-6E8A-4147-A177-3AD203B41FA5}">
                      <a16:colId xmlns:a16="http://schemas.microsoft.com/office/drawing/2014/main" val="3527061674"/>
                    </a:ext>
                  </a:extLst>
                </a:gridCol>
                <a:gridCol w="1425732">
                  <a:extLst>
                    <a:ext uri="{9D8B030D-6E8A-4147-A177-3AD203B41FA5}">
                      <a16:colId xmlns:a16="http://schemas.microsoft.com/office/drawing/2014/main" val="3442088078"/>
                    </a:ext>
                  </a:extLst>
                </a:gridCol>
                <a:gridCol w="1148397">
                  <a:extLst>
                    <a:ext uri="{9D8B030D-6E8A-4147-A177-3AD203B41FA5}">
                      <a16:colId xmlns:a16="http://schemas.microsoft.com/office/drawing/2014/main" val="2215941605"/>
                    </a:ext>
                  </a:extLst>
                </a:gridCol>
                <a:gridCol w="1319445">
                  <a:extLst>
                    <a:ext uri="{9D8B030D-6E8A-4147-A177-3AD203B41FA5}">
                      <a16:colId xmlns:a16="http://schemas.microsoft.com/office/drawing/2014/main" val="647912909"/>
                    </a:ext>
                  </a:extLst>
                </a:gridCol>
                <a:gridCol w="1376517">
                  <a:extLst>
                    <a:ext uri="{9D8B030D-6E8A-4147-A177-3AD203B41FA5}">
                      <a16:colId xmlns:a16="http://schemas.microsoft.com/office/drawing/2014/main" val="1369822801"/>
                    </a:ext>
                  </a:extLst>
                </a:gridCol>
                <a:gridCol w="1199535">
                  <a:extLst>
                    <a:ext uri="{9D8B030D-6E8A-4147-A177-3AD203B41FA5}">
                      <a16:colId xmlns:a16="http://schemas.microsoft.com/office/drawing/2014/main" val="640233852"/>
                    </a:ext>
                  </a:extLst>
                </a:gridCol>
              </a:tblGrid>
              <a:tr h="285734">
                <a:tc>
                  <a:txBody>
                    <a:bodyPr/>
                    <a:lstStyle/>
                    <a:p>
                      <a:r>
                        <a:rPr lang="en-US" dirty="0"/>
                        <a:t>Epoch</a:t>
                      </a:r>
                      <a:endParaRPr lang="en-IN" dirty="0"/>
                    </a:p>
                  </a:txBody>
                  <a:tcPr/>
                </a:tc>
                <a:tc>
                  <a:txBody>
                    <a:bodyPr/>
                    <a:lstStyle/>
                    <a:p>
                      <a:r>
                        <a:rPr lang="en-US" dirty="0"/>
                        <a:t>Batch Size</a:t>
                      </a:r>
                      <a:endParaRPr lang="en-IN" dirty="0"/>
                    </a:p>
                  </a:txBody>
                  <a:tcPr/>
                </a:tc>
                <a:tc>
                  <a:txBody>
                    <a:bodyPr/>
                    <a:lstStyle/>
                    <a:p>
                      <a:r>
                        <a:rPr lang="en-US" dirty="0"/>
                        <a:t>Learning Rate</a:t>
                      </a:r>
                      <a:endParaRPr lang="en-IN" dirty="0"/>
                    </a:p>
                  </a:txBody>
                  <a:tcPr/>
                </a:tc>
                <a:tc>
                  <a:txBody>
                    <a:bodyPr/>
                    <a:lstStyle/>
                    <a:p>
                      <a:r>
                        <a:rPr lang="en-US" dirty="0"/>
                        <a:t>Dropout rate</a:t>
                      </a:r>
                      <a:endParaRPr lang="en-IN" dirty="0"/>
                    </a:p>
                  </a:txBody>
                  <a:tcPr/>
                </a:tc>
                <a:tc>
                  <a:txBody>
                    <a:bodyPr/>
                    <a:lstStyle/>
                    <a:p>
                      <a:r>
                        <a:rPr lang="en-US" dirty="0"/>
                        <a:t>Train Accuracy</a:t>
                      </a:r>
                      <a:endParaRPr lang="en-IN" dirty="0"/>
                    </a:p>
                  </a:txBody>
                  <a:tcPr/>
                </a:tc>
                <a:tc>
                  <a:txBody>
                    <a:bodyPr/>
                    <a:lstStyle/>
                    <a:p>
                      <a:r>
                        <a:rPr lang="en-US" dirty="0"/>
                        <a:t>Validation Accuracy</a:t>
                      </a:r>
                      <a:endParaRPr lang="en-IN" dirty="0"/>
                    </a:p>
                  </a:txBody>
                  <a:tcPr/>
                </a:tc>
                <a:tc>
                  <a:txBody>
                    <a:bodyPr/>
                    <a:lstStyle/>
                    <a:p>
                      <a:r>
                        <a:rPr lang="en-US" dirty="0"/>
                        <a:t>Train Loss</a:t>
                      </a:r>
                      <a:endParaRPr lang="en-IN" dirty="0"/>
                    </a:p>
                  </a:txBody>
                  <a:tcPr/>
                </a:tc>
                <a:tc>
                  <a:txBody>
                    <a:bodyPr/>
                    <a:lstStyle/>
                    <a:p>
                      <a:r>
                        <a:rPr lang="en-US" dirty="0"/>
                        <a:t>Val Loss</a:t>
                      </a:r>
                      <a:endParaRPr lang="en-IN" dirty="0"/>
                    </a:p>
                  </a:txBody>
                  <a:tcPr/>
                </a:tc>
                <a:extLst>
                  <a:ext uri="{0D108BD9-81ED-4DB2-BD59-A6C34878D82A}">
                    <a16:rowId xmlns:a16="http://schemas.microsoft.com/office/drawing/2014/main" val="799211327"/>
                  </a:ext>
                </a:extLst>
              </a:tr>
              <a:tr h="289702">
                <a:tc>
                  <a:txBody>
                    <a:bodyPr/>
                    <a:lstStyle/>
                    <a:p>
                      <a:r>
                        <a:rPr lang="en-US" dirty="0"/>
                        <a:t>4</a:t>
                      </a:r>
                      <a:endParaRPr lang="en-IN" dirty="0"/>
                    </a:p>
                  </a:txBody>
                  <a:tcPr/>
                </a:tc>
                <a:tc>
                  <a:txBody>
                    <a:bodyPr/>
                    <a:lstStyle/>
                    <a:p>
                      <a:r>
                        <a:rPr lang="en-US" dirty="0"/>
                        <a:t>32</a:t>
                      </a:r>
                      <a:endParaRPr lang="en-IN" dirty="0"/>
                    </a:p>
                  </a:txBody>
                  <a:tcPr/>
                </a:tc>
                <a:tc>
                  <a:txBody>
                    <a:bodyPr/>
                    <a:lstStyle/>
                    <a:p>
                      <a:r>
                        <a:rPr lang="en-US" dirty="0"/>
                        <a:t>2e-5</a:t>
                      </a:r>
                      <a:endParaRPr lang="en-IN" dirty="0"/>
                    </a:p>
                  </a:txBody>
                  <a:tcPr/>
                </a:tc>
                <a:tc>
                  <a:txBody>
                    <a:bodyPr/>
                    <a:lstStyle/>
                    <a:p>
                      <a:r>
                        <a:rPr lang="en-US" dirty="0"/>
                        <a:t>0.2</a:t>
                      </a:r>
                      <a:endParaRPr lang="en-IN" dirty="0"/>
                    </a:p>
                  </a:txBody>
                  <a:tcPr/>
                </a:tc>
                <a:tc>
                  <a:txBody>
                    <a:bodyPr/>
                    <a:lstStyle/>
                    <a:p>
                      <a:r>
                        <a:rPr lang="en-US" dirty="0"/>
                        <a:t>77.63%</a:t>
                      </a:r>
                      <a:endParaRPr lang="en-IN" dirty="0"/>
                    </a:p>
                  </a:txBody>
                  <a:tcPr/>
                </a:tc>
                <a:tc>
                  <a:txBody>
                    <a:bodyPr/>
                    <a:lstStyle/>
                    <a:p>
                      <a:r>
                        <a:rPr lang="en-US" dirty="0"/>
                        <a:t>73.71%</a:t>
                      </a:r>
                      <a:endParaRPr lang="en-IN" dirty="0"/>
                    </a:p>
                  </a:txBody>
                  <a:tcPr/>
                </a:tc>
                <a:tc>
                  <a:txBody>
                    <a:bodyPr/>
                    <a:lstStyle/>
                    <a:p>
                      <a:r>
                        <a:rPr lang="en-US" dirty="0"/>
                        <a:t>~0.015</a:t>
                      </a:r>
                      <a:endParaRPr lang="en-IN" dirty="0"/>
                    </a:p>
                  </a:txBody>
                  <a:tcPr/>
                </a:tc>
                <a:tc>
                  <a:txBody>
                    <a:bodyPr/>
                    <a:lstStyle/>
                    <a:p>
                      <a:r>
                        <a:rPr lang="en-US" dirty="0"/>
                        <a:t>~0.019</a:t>
                      </a:r>
                      <a:endParaRPr lang="en-IN" dirty="0"/>
                    </a:p>
                  </a:txBody>
                  <a:tcPr/>
                </a:tc>
                <a:extLst>
                  <a:ext uri="{0D108BD9-81ED-4DB2-BD59-A6C34878D82A}">
                    <a16:rowId xmlns:a16="http://schemas.microsoft.com/office/drawing/2014/main" val="286097317"/>
                  </a:ext>
                </a:extLst>
              </a:tr>
            </a:tbl>
          </a:graphicData>
        </a:graphic>
      </p:graphicFrame>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Scores</a:t>
            </a:r>
            <a:endParaRPr lang="en-IN" b="1" dirty="0"/>
          </a:p>
        </p:txBody>
      </p:sp>
      <p:sp>
        <p:nvSpPr>
          <p:cNvPr id="7" name="TextBox 6">
            <a:extLst>
              <a:ext uri="{FF2B5EF4-FFF2-40B4-BE49-F238E27FC236}">
                <a16:creationId xmlns:a16="http://schemas.microsoft.com/office/drawing/2014/main" id="{54FE5F08-20C7-C23C-362C-A6A70FFE3370}"/>
              </a:ext>
            </a:extLst>
          </p:cNvPr>
          <p:cNvSpPr txBox="1"/>
          <p:nvPr/>
        </p:nvSpPr>
        <p:spPr>
          <a:xfrm>
            <a:off x="6902246" y="1706880"/>
            <a:ext cx="294968" cy="369332"/>
          </a:xfrm>
          <a:prstGeom prst="rect">
            <a:avLst/>
          </a:prstGeom>
          <a:noFill/>
        </p:spPr>
        <p:txBody>
          <a:bodyPr wrap="square">
            <a:spAutoFit/>
          </a:bodyPr>
          <a:lstStyle/>
          <a:p>
            <a:r>
              <a:rPr lang="en-IN" b="0" i="0" dirty="0">
                <a:solidFill>
                  <a:srgbClr val="E8E8E8"/>
                </a:solidFill>
                <a:effectLst/>
                <a:highlight>
                  <a:srgbClr val="1F1F1F"/>
                </a:highlight>
                <a:latin typeface="Google Sans"/>
              </a:rPr>
              <a:t>x̄</a:t>
            </a:r>
            <a:endParaRPr lang="en-IN" dirty="0"/>
          </a:p>
        </p:txBody>
      </p:sp>
      <p:sp>
        <p:nvSpPr>
          <p:cNvPr id="8" name="TextBox 7">
            <a:extLst>
              <a:ext uri="{FF2B5EF4-FFF2-40B4-BE49-F238E27FC236}">
                <a16:creationId xmlns:a16="http://schemas.microsoft.com/office/drawing/2014/main" id="{8DD83AEF-321C-CDE9-2941-B8FBC048A77E}"/>
              </a:ext>
            </a:extLst>
          </p:cNvPr>
          <p:cNvSpPr txBox="1"/>
          <p:nvPr/>
        </p:nvSpPr>
        <p:spPr>
          <a:xfrm>
            <a:off x="8490156" y="1706880"/>
            <a:ext cx="294968" cy="369332"/>
          </a:xfrm>
          <a:prstGeom prst="rect">
            <a:avLst/>
          </a:prstGeom>
          <a:noFill/>
        </p:spPr>
        <p:txBody>
          <a:bodyPr wrap="square">
            <a:spAutoFit/>
          </a:bodyPr>
          <a:lstStyle/>
          <a:p>
            <a:r>
              <a:rPr lang="en-IN" b="0" i="0" dirty="0">
                <a:solidFill>
                  <a:srgbClr val="E8E8E8"/>
                </a:solidFill>
                <a:effectLst/>
                <a:highlight>
                  <a:srgbClr val="1F1F1F"/>
                </a:highlight>
                <a:latin typeface="Google Sans"/>
              </a:rPr>
              <a:t>x̄</a:t>
            </a:r>
            <a:endParaRPr lang="en-IN" dirty="0"/>
          </a:p>
        </p:txBody>
      </p:sp>
      <p:sp>
        <p:nvSpPr>
          <p:cNvPr id="9" name="TextBox 8">
            <a:extLst>
              <a:ext uri="{FF2B5EF4-FFF2-40B4-BE49-F238E27FC236}">
                <a16:creationId xmlns:a16="http://schemas.microsoft.com/office/drawing/2014/main" id="{37228321-F9D0-8EC6-37DD-2891E4A25D2A}"/>
              </a:ext>
            </a:extLst>
          </p:cNvPr>
          <p:cNvSpPr txBox="1"/>
          <p:nvPr/>
        </p:nvSpPr>
        <p:spPr>
          <a:xfrm>
            <a:off x="9783098" y="1706880"/>
            <a:ext cx="294968" cy="369332"/>
          </a:xfrm>
          <a:prstGeom prst="rect">
            <a:avLst/>
          </a:prstGeom>
          <a:noFill/>
        </p:spPr>
        <p:txBody>
          <a:bodyPr wrap="square">
            <a:spAutoFit/>
          </a:bodyPr>
          <a:lstStyle/>
          <a:p>
            <a:r>
              <a:rPr lang="en-IN" b="0" i="0" dirty="0">
                <a:solidFill>
                  <a:srgbClr val="E8E8E8"/>
                </a:solidFill>
                <a:effectLst/>
                <a:highlight>
                  <a:srgbClr val="1F1F1F"/>
                </a:highlight>
                <a:latin typeface="Google Sans"/>
              </a:rPr>
              <a:t>x̄</a:t>
            </a:r>
            <a:endParaRPr lang="en-IN" dirty="0"/>
          </a:p>
        </p:txBody>
      </p:sp>
      <p:sp>
        <p:nvSpPr>
          <p:cNvPr id="10" name="TextBox 9">
            <a:extLst>
              <a:ext uri="{FF2B5EF4-FFF2-40B4-BE49-F238E27FC236}">
                <a16:creationId xmlns:a16="http://schemas.microsoft.com/office/drawing/2014/main" id="{9D5E257F-09BA-A99F-D7C0-42B44489DCE1}"/>
              </a:ext>
            </a:extLst>
          </p:cNvPr>
          <p:cNvSpPr txBox="1"/>
          <p:nvPr/>
        </p:nvSpPr>
        <p:spPr>
          <a:xfrm>
            <a:off x="10928556" y="1706880"/>
            <a:ext cx="294968" cy="369332"/>
          </a:xfrm>
          <a:prstGeom prst="rect">
            <a:avLst/>
          </a:prstGeom>
          <a:noFill/>
        </p:spPr>
        <p:txBody>
          <a:bodyPr wrap="square">
            <a:spAutoFit/>
          </a:bodyPr>
          <a:lstStyle/>
          <a:p>
            <a:r>
              <a:rPr lang="en-IN" b="0" i="0" dirty="0">
                <a:solidFill>
                  <a:srgbClr val="E8E8E8"/>
                </a:solidFill>
                <a:effectLst/>
                <a:highlight>
                  <a:srgbClr val="1F1F1F"/>
                </a:highlight>
                <a:latin typeface="Google Sans"/>
              </a:rPr>
              <a:t>x̄</a:t>
            </a:r>
            <a:endParaRPr lang="en-IN" dirty="0"/>
          </a:p>
        </p:txBody>
      </p:sp>
    </p:spTree>
    <p:extLst>
      <p:ext uri="{BB962C8B-B14F-4D97-AF65-F5344CB8AC3E}">
        <p14:creationId xmlns:p14="http://schemas.microsoft.com/office/powerpoint/2010/main" val="42792689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3: </a:t>
            </a:r>
            <a:endParaRPr lang="en-IN" b="1" dirty="0"/>
          </a:p>
        </p:txBody>
      </p:sp>
      <p:sp>
        <p:nvSpPr>
          <p:cNvPr id="2" name="TextBox 1">
            <a:extLst>
              <a:ext uri="{FF2B5EF4-FFF2-40B4-BE49-F238E27FC236}">
                <a16:creationId xmlns:a16="http://schemas.microsoft.com/office/drawing/2014/main" id="{0D13CAC0-6385-5114-F5EF-AD36A9B1A3C9}"/>
              </a:ext>
            </a:extLst>
          </p:cNvPr>
          <p:cNvSpPr txBox="1"/>
          <p:nvPr/>
        </p:nvSpPr>
        <p:spPr>
          <a:xfrm>
            <a:off x="935896" y="1174339"/>
            <a:ext cx="9034013" cy="2308324"/>
          </a:xfrm>
          <a:prstGeom prst="rect">
            <a:avLst/>
          </a:prstGeom>
          <a:noFill/>
        </p:spPr>
        <p:txBody>
          <a:bodyPr wrap="square" rtlCol="0">
            <a:spAutoFit/>
          </a:bodyPr>
          <a:lstStyle/>
          <a:p>
            <a:pPr marL="342900" indent="-342900">
              <a:buFont typeface="+mj-lt"/>
              <a:buAutoNum type="arabicPeriod"/>
            </a:pPr>
            <a:r>
              <a:rPr lang="en-US" dirty="0"/>
              <a:t>Dataset used: Same as used for ML</a:t>
            </a:r>
            <a:endParaRPr lang="en-IN" dirty="0"/>
          </a:p>
          <a:p>
            <a:pPr marL="342900" indent="-342900">
              <a:buFont typeface="+mj-lt"/>
              <a:buAutoNum type="arabicPeriod"/>
            </a:pPr>
            <a:r>
              <a:rPr lang="en-IN" dirty="0"/>
              <a:t>Text Pre-processing: Same as used in Best approach of ML</a:t>
            </a:r>
          </a:p>
          <a:p>
            <a:pPr marL="342900" indent="-342900">
              <a:buFont typeface="+mj-lt"/>
              <a:buAutoNum type="arabicPeriod"/>
            </a:pPr>
            <a:r>
              <a:rPr lang="en-IN" dirty="0"/>
              <a:t>Cross Validation 1:</a:t>
            </a:r>
          </a:p>
          <a:p>
            <a:pPr marL="800100" lvl="1" indent="-342900">
              <a:buFont typeface="Arial" panose="020B0604020202020204" pitchFamily="34" charset="0"/>
              <a:buChar char="•"/>
            </a:pPr>
            <a:r>
              <a:rPr lang="en-IN" b="1" dirty="0"/>
              <a:t>Split Ratio: 60 (Train) / 40 (Validate) </a:t>
            </a:r>
            <a:r>
              <a:rPr lang="en-IN" dirty="0"/>
              <a:t>	Random Seed: 42, 101, 789, 1001, 2023</a:t>
            </a:r>
          </a:p>
          <a:p>
            <a:pPr marL="800100" lvl="1" indent="-342900">
              <a:buFont typeface="Arial" panose="020B0604020202020204" pitchFamily="34" charset="0"/>
              <a:buChar char="•"/>
            </a:pPr>
            <a:r>
              <a:rPr lang="en-IN" b="1" dirty="0"/>
              <a:t>Batch Size: 64</a:t>
            </a:r>
            <a:r>
              <a:rPr lang="en-IN" dirty="0"/>
              <a:t>	Learning Rate: 2e-5</a:t>
            </a:r>
          </a:p>
          <a:p>
            <a:pPr marL="800100" lvl="1" indent="-342900">
              <a:buFont typeface="Arial" panose="020B0604020202020204" pitchFamily="34" charset="0"/>
              <a:buChar char="•"/>
            </a:pPr>
            <a:r>
              <a:rPr lang="en-IN" b="1" dirty="0"/>
              <a:t>Dropout Rate: 0.3</a:t>
            </a:r>
            <a:r>
              <a:rPr lang="en-IN" dirty="0"/>
              <a:t>	</a:t>
            </a:r>
            <a:r>
              <a:rPr lang="en-IN" b="1" dirty="0"/>
              <a:t>Token Length: 512</a:t>
            </a:r>
          </a:p>
          <a:p>
            <a:pPr marL="800100" lvl="1" indent="-342900">
              <a:buFont typeface="Arial" panose="020B0604020202020204" pitchFamily="34" charset="0"/>
              <a:buChar char="•"/>
            </a:pPr>
            <a:r>
              <a:rPr lang="en-IN" dirty="0"/>
              <a:t>Epoch: 4	</a:t>
            </a:r>
          </a:p>
          <a:p>
            <a:pPr marL="342900" indent="-342900">
              <a:buFont typeface="+mj-lt"/>
              <a:buAutoNum type="arabicPeriod"/>
            </a:pPr>
            <a:r>
              <a:rPr lang="en-IN" dirty="0"/>
              <a:t>Evaluate scores, metrics, mean accuracy / loss, standard deviations etc</a:t>
            </a:r>
          </a:p>
        </p:txBody>
      </p:sp>
    </p:spTree>
    <p:extLst>
      <p:ext uri="{BB962C8B-B14F-4D97-AF65-F5344CB8AC3E}">
        <p14:creationId xmlns:p14="http://schemas.microsoft.com/office/powerpoint/2010/main" val="3202632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Problem statement</a:t>
            </a:r>
          </a:p>
        </p:txBody>
      </p:sp>
    </p:spTree>
    <p:extLst>
      <p:ext uri="{BB962C8B-B14F-4D97-AF65-F5344CB8AC3E}">
        <p14:creationId xmlns:p14="http://schemas.microsoft.com/office/powerpoint/2010/main" val="14903357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3 (Cont.): </a:t>
            </a:r>
            <a:endParaRPr lang="en-IN" b="1" dirty="0"/>
          </a:p>
        </p:txBody>
      </p:sp>
      <p:sp>
        <p:nvSpPr>
          <p:cNvPr id="12" name="TextBox 11">
            <a:extLst>
              <a:ext uri="{FF2B5EF4-FFF2-40B4-BE49-F238E27FC236}">
                <a16:creationId xmlns:a16="http://schemas.microsoft.com/office/drawing/2014/main" id="{499A12B6-F8C0-F19C-A899-3326D2A327C0}"/>
              </a:ext>
            </a:extLst>
          </p:cNvPr>
          <p:cNvSpPr txBox="1"/>
          <p:nvPr/>
        </p:nvSpPr>
        <p:spPr>
          <a:xfrm>
            <a:off x="4814722" y="1170377"/>
            <a:ext cx="3759006" cy="369332"/>
          </a:xfrm>
          <a:prstGeom prst="rect">
            <a:avLst/>
          </a:prstGeom>
          <a:noFill/>
        </p:spPr>
        <p:txBody>
          <a:bodyPr wrap="square" rtlCol="0">
            <a:spAutoFit/>
          </a:bodyPr>
          <a:lstStyle/>
          <a:p>
            <a:r>
              <a:rPr lang="en-US" b="1" dirty="0"/>
              <a:t>Train/Validate/Test Split: 60/40</a:t>
            </a:r>
            <a:endParaRPr lang="en-IN" b="1" dirty="0"/>
          </a:p>
        </p:txBody>
      </p:sp>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Total Reviews: 20,208</a:t>
            </a:r>
            <a:endParaRPr lang="en-IN" b="1" dirty="0"/>
          </a:p>
        </p:txBody>
      </p:sp>
      <p:graphicFrame>
        <p:nvGraphicFramePr>
          <p:cNvPr id="15" name="Table 14">
            <a:extLst>
              <a:ext uri="{FF2B5EF4-FFF2-40B4-BE49-F238E27FC236}">
                <a16:creationId xmlns:a16="http://schemas.microsoft.com/office/drawing/2014/main" id="{5DA4EC88-C676-18CC-9892-0C2A25C3D2F2}"/>
              </a:ext>
            </a:extLst>
          </p:cNvPr>
          <p:cNvGraphicFramePr>
            <a:graphicFrameLocks noGrp="1"/>
          </p:cNvGraphicFramePr>
          <p:nvPr>
            <p:extLst>
              <p:ext uri="{D42A27DB-BD31-4B8C-83A1-F6EECF244321}">
                <p14:modId xmlns:p14="http://schemas.microsoft.com/office/powerpoint/2010/main" val="3631931412"/>
              </p:ext>
            </p:extLst>
          </p:nvPr>
        </p:nvGraphicFramePr>
        <p:xfrm>
          <a:off x="4814721" y="1955800"/>
          <a:ext cx="3759007" cy="1478280"/>
        </p:xfrm>
        <a:graphic>
          <a:graphicData uri="http://schemas.openxmlformats.org/drawingml/2006/table">
            <a:tbl>
              <a:tblPr firstRow="1" bandRow="1">
                <a:tableStyleId>{7E9639D4-E3E2-4D34-9284-5A2195B3D0D7}</a:tableStyleId>
              </a:tblPr>
              <a:tblGrid>
                <a:gridCol w="1841718">
                  <a:extLst>
                    <a:ext uri="{9D8B030D-6E8A-4147-A177-3AD203B41FA5}">
                      <a16:colId xmlns:a16="http://schemas.microsoft.com/office/drawing/2014/main" val="3342345000"/>
                    </a:ext>
                  </a:extLst>
                </a:gridCol>
                <a:gridCol w="1917289">
                  <a:extLst>
                    <a:ext uri="{9D8B030D-6E8A-4147-A177-3AD203B41FA5}">
                      <a16:colId xmlns:a16="http://schemas.microsoft.com/office/drawing/2014/main" val="362116387"/>
                    </a:ext>
                  </a:extLst>
                </a:gridCol>
              </a:tblGrid>
              <a:tr h="0">
                <a:tc>
                  <a:txBody>
                    <a:bodyPr/>
                    <a:lstStyle/>
                    <a:p>
                      <a:r>
                        <a:rPr lang="en-US" dirty="0"/>
                        <a:t>Sentiment Label</a:t>
                      </a:r>
                      <a:endParaRPr lang="en-IN" dirty="0"/>
                    </a:p>
                  </a:txBody>
                  <a:tcPr/>
                </a:tc>
                <a:tc>
                  <a:txBody>
                    <a:bodyPr/>
                    <a:lstStyle/>
                    <a:p>
                      <a:r>
                        <a:rPr lang="en-US" dirty="0"/>
                        <a:t>No. of reviews</a:t>
                      </a:r>
                      <a:endParaRPr lang="en-IN" dirty="0"/>
                    </a:p>
                  </a:txBody>
                  <a:tcPr/>
                </a:tc>
                <a:extLst>
                  <a:ext uri="{0D108BD9-81ED-4DB2-BD59-A6C34878D82A}">
                    <a16:rowId xmlns:a16="http://schemas.microsoft.com/office/drawing/2014/main" val="799211327"/>
                  </a:ext>
                </a:extLst>
              </a:tr>
              <a:tr h="370840">
                <a:tc>
                  <a:txBody>
                    <a:bodyPr/>
                    <a:lstStyle/>
                    <a:p>
                      <a:r>
                        <a:rPr lang="en-US" dirty="0"/>
                        <a:t>0</a:t>
                      </a:r>
                      <a:endParaRPr lang="en-IN" dirty="0"/>
                    </a:p>
                  </a:txBody>
                  <a:tcPr/>
                </a:tc>
                <a:tc>
                  <a:txBody>
                    <a:bodyPr/>
                    <a:lstStyle/>
                    <a:p>
                      <a:r>
                        <a:rPr lang="en-US" dirty="0"/>
                        <a:t>4042</a:t>
                      </a:r>
                      <a:endParaRPr lang="en-IN" dirty="0"/>
                    </a:p>
                  </a:txBody>
                  <a:tcPr/>
                </a:tc>
                <a:extLst>
                  <a:ext uri="{0D108BD9-81ED-4DB2-BD59-A6C34878D82A}">
                    <a16:rowId xmlns:a16="http://schemas.microsoft.com/office/drawing/2014/main" val="286097317"/>
                  </a:ext>
                </a:extLst>
              </a:tr>
              <a:tr h="370840">
                <a:tc>
                  <a:txBody>
                    <a:bodyPr/>
                    <a:lstStyle/>
                    <a:p>
                      <a:r>
                        <a:rPr lang="en-US" dirty="0"/>
                        <a:t>1</a:t>
                      </a:r>
                      <a:endParaRPr lang="en-IN" dirty="0"/>
                    </a:p>
                  </a:txBody>
                  <a:tcPr/>
                </a:tc>
                <a:tc>
                  <a:txBody>
                    <a:bodyPr/>
                    <a:lstStyle/>
                    <a:p>
                      <a:r>
                        <a:rPr lang="en-US" dirty="0"/>
                        <a:t>4041</a:t>
                      </a:r>
                      <a:endParaRPr lang="en-IN" dirty="0"/>
                    </a:p>
                  </a:txBody>
                  <a:tcPr/>
                </a:tc>
                <a:extLst>
                  <a:ext uri="{0D108BD9-81ED-4DB2-BD59-A6C34878D82A}">
                    <a16:rowId xmlns:a16="http://schemas.microsoft.com/office/drawing/2014/main" val="1683714904"/>
                  </a:ext>
                </a:extLst>
              </a:tr>
              <a:tr h="370840">
                <a:tc>
                  <a:txBody>
                    <a:bodyPr/>
                    <a:lstStyle/>
                    <a:p>
                      <a:r>
                        <a:rPr lang="en-US" dirty="0"/>
                        <a:t>2</a:t>
                      </a:r>
                      <a:endParaRPr lang="en-IN" dirty="0"/>
                    </a:p>
                  </a:txBody>
                  <a:tcPr/>
                </a:tc>
                <a:tc>
                  <a:txBody>
                    <a:bodyPr/>
                    <a:lstStyle/>
                    <a:p>
                      <a:r>
                        <a:rPr lang="en-US" dirty="0"/>
                        <a:t>4041</a:t>
                      </a:r>
                      <a:endParaRPr lang="en-IN" dirty="0"/>
                    </a:p>
                  </a:txBody>
                  <a:tcPr/>
                </a:tc>
                <a:extLst>
                  <a:ext uri="{0D108BD9-81ED-4DB2-BD59-A6C34878D82A}">
                    <a16:rowId xmlns:a16="http://schemas.microsoft.com/office/drawing/2014/main" val="2245065735"/>
                  </a:ext>
                </a:extLst>
              </a:tr>
            </a:tbl>
          </a:graphicData>
        </a:graphic>
      </p:graphicFrame>
      <p:sp>
        <p:nvSpPr>
          <p:cNvPr id="16" name="TextBox 15">
            <a:extLst>
              <a:ext uri="{FF2B5EF4-FFF2-40B4-BE49-F238E27FC236}">
                <a16:creationId xmlns:a16="http://schemas.microsoft.com/office/drawing/2014/main" id="{24DB25CE-F883-0F77-9D3D-00BBC3CB1EB9}"/>
              </a:ext>
            </a:extLst>
          </p:cNvPr>
          <p:cNvSpPr txBox="1"/>
          <p:nvPr/>
        </p:nvSpPr>
        <p:spPr>
          <a:xfrm>
            <a:off x="4814721" y="1499517"/>
            <a:ext cx="3350968" cy="338554"/>
          </a:xfrm>
          <a:prstGeom prst="rect">
            <a:avLst/>
          </a:prstGeom>
          <a:noFill/>
        </p:spPr>
        <p:txBody>
          <a:bodyPr wrap="square" rtlCol="0">
            <a:spAutoFit/>
          </a:bodyPr>
          <a:lstStyle/>
          <a:p>
            <a:r>
              <a:rPr lang="en-US" sz="1600" dirty="0"/>
              <a:t>Train Data Distribution</a:t>
            </a:r>
            <a:endParaRPr lang="en-IN" sz="1600" dirty="0"/>
          </a:p>
        </p:txBody>
      </p:sp>
      <p:sp>
        <p:nvSpPr>
          <p:cNvPr id="17" name="TextBox 16">
            <a:extLst>
              <a:ext uri="{FF2B5EF4-FFF2-40B4-BE49-F238E27FC236}">
                <a16:creationId xmlns:a16="http://schemas.microsoft.com/office/drawing/2014/main" id="{47C392D2-6882-472D-ED9D-3F19722831DC}"/>
              </a:ext>
            </a:extLst>
          </p:cNvPr>
          <p:cNvSpPr txBox="1"/>
          <p:nvPr/>
        </p:nvSpPr>
        <p:spPr>
          <a:xfrm>
            <a:off x="4814721" y="3680894"/>
            <a:ext cx="3350968" cy="338554"/>
          </a:xfrm>
          <a:prstGeom prst="rect">
            <a:avLst/>
          </a:prstGeom>
          <a:noFill/>
        </p:spPr>
        <p:txBody>
          <a:bodyPr wrap="square" rtlCol="0">
            <a:spAutoFit/>
          </a:bodyPr>
          <a:lstStyle/>
          <a:p>
            <a:r>
              <a:rPr lang="en-US" sz="1600" dirty="0"/>
              <a:t>Validation Data Distribution</a:t>
            </a:r>
            <a:endParaRPr lang="en-IN" sz="1600" dirty="0"/>
          </a:p>
        </p:txBody>
      </p:sp>
      <p:graphicFrame>
        <p:nvGraphicFramePr>
          <p:cNvPr id="18" name="Table 17">
            <a:extLst>
              <a:ext uri="{FF2B5EF4-FFF2-40B4-BE49-F238E27FC236}">
                <a16:creationId xmlns:a16="http://schemas.microsoft.com/office/drawing/2014/main" id="{526A9DAF-A7AC-B1FE-CB2B-AE11C7987BD4}"/>
              </a:ext>
            </a:extLst>
          </p:cNvPr>
          <p:cNvGraphicFramePr>
            <a:graphicFrameLocks noGrp="1"/>
          </p:cNvGraphicFramePr>
          <p:nvPr>
            <p:extLst>
              <p:ext uri="{D42A27DB-BD31-4B8C-83A1-F6EECF244321}">
                <p14:modId xmlns:p14="http://schemas.microsoft.com/office/powerpoint/2010/main" val="6671127"/>
              </p:ext>
            </p:extLst>
          </p:nvPr>
        </p:nvGraphicFramePr>
        <p:xfrm>
          <a:off x="4814721" y="4117095"/>
          <a:ext cx="3759007" cy="1478280"/>
        </p:xfrm>
        <a:graphic>
          <a:graphicData uri="http://schemas.openxmlformats.org/drawingml/2006/table">
            <a:tbl>
              <a:tblPr firstRow="1" bandRow="1">
                <a:tableStyleId>{7E9639D4-E3E2-4D34-9284-5A2195B3D0D7}</a:tableStyleId>
              </a:tblPr>
              <a:tblGrid>
                <a:gridCol w="1841718">
                  <a:extLst>
                    <a:ext uri="{9D8B030D-6E8A-4147-A177-3AD203B41FA5}">
                      <a16:colId xmlns:a16="http://schemas.microsoft.com/office/drawing/2014/main" val="3342345000"/>
                    </a:ext>
                  </a:extLst>
                </a:gridCol>
                <a:gridCol w="1917289">
                  <a:extLst>
                    <a:ext uri="{9D8B030D-6E8A-4147-A177-3AD203B41FA5}">
                      <a16:colId xmlns:a16="http://schemas.microsoft.com/office/drawing/2014/main" val="362116387"/>
                    </a:ext>
                  </a:extLst>
                </a:gridCol>
              </a:tblGrid>
              <a:tr h="0">
                <a:tc>
                  <a:txBody>
                    <a:bodyPr/>
                    <a:lstStyle/>
                    <a:p>
                      <a:r>
                        <a:rPr lang="en-US" dirty="0"/>
                        <a:t>Sentiment Label</a:t>
                      </a:r>
                      <a:endParaRPr lang="en-IN" dirty="0"/>
                    </a:p>
                  </a:txBody>
                  <a:tcPr/>
                </a:tc>
                <a:tc>
                  <a:txBody>
                    <a:bodyPr/>
                    <a:lstStyle/>
                    <a:p>
                      <a:r>
                        <a:rPr lang="en-US" dirty="0"/>
                        <a:t>No. of reviews</a:t>
                      </a:r>
                      <a:endParaRPr lang="en-IN" dirty="0"/>
                    </a:p>
                  </a:txBody>
                  <a:tcPr/>
                </a:tc>
                <a:extLst>
                  <a:ext uri="{0D108BD9-81ED-4DB2-BD59-A6C34878D82A}">
                    <a16:rowId xmlns:a16="http://schemas.microsoft.com/office/drawing/2014/main" val="799211327"/>
                  </a:ext>
                </a:extLst>
              </a:tr>
              <a:tr h="370840">
                <a:tc>
                  <a:txBody>
                    <a:bodyPr/>
                    <a:lstStyle/>
                    <a:p>
                      <a:r>
                        <a:rPr lang="en-US" dirty="0"/>
                        <a:t>0</a:t>
                      </a:r>
                      <a:endParaRPr lang="en-IN" dirty="0"/>
                    </a:p>
                  </a:txBody>
                  <a:tcPr/>
                </a:tc>
                <a:tc>
                  <a:txBody>
                    <a:bodyPr/>
                    <a:lstStyle/>
                    <a:p>
                      <a:r>
                        <a:rPr lang="en-US" dirty="0"/>
                        <a:t>2694</a:t>
                      </a:r>
                      <a:endParaRPr lang="en-IN" dirty="0"/>
                    </a:p>
                  </a:txBody>
                  <a:tcPr/>
                </a:tc>
                <a:extLst>
                  <a:ext uri="{0D108BD9-81ED-4DB2-BD59-A6C34878D82A}">
                    <a16:rowId xmlns:a16="http://schemas.microsoft.com/office/drawing/2014/main" val="286097317"/>
                  </a:ext>
                </a:extLst>
              </a:tr>
              <a:tr h="370840">
                <a:tc>
                  <a:txBody>
                    <a:bodyPr/>
                    <a:lstStyle/>
                    <a:p>
                      <a:r>
                        <a:rPr lang="en-US" dirty="0"/>
                        <a:t>1</a:t>
                      </a:r>
                      <a:endParaRPr lang="en-IN" dirty="0"/>
                    </a:p>
                  </a:txBody>
                  <a:tcPr/>
                </a:tc>
                <a:tc>
                  <a:txBody>
                    <a:bodyPr/>
                    <a:lstStyle/>
                    <a:p>
                      <a:r>
                        <a:rPr lang="en-US" dirty="0"/>
                        <a:t>2695</a:t>
                      </a:r>
                      <a:endParaRPr lang="en-IN" dirty="0"/>
                    </a:p>
                  </a:txBody>
                  <a:tcPr/>
                </a:tc>
                <a:extLst>
                  <a:ext uri="{0D108BD9-81ED-4DB2-BD59-A6C34878D82A}">
                    <a16:rowId xmlns:a16="http://schemas.microsoft.com/office/drawing/2014/main" val="1683714904"/>
                  </a:ext>
                </a:extLst>
              </a:tr>
              <a:tr h="370840">
                <a:tc>
                  <a:txBody>
                    <a:bodyPr/>
                    <a:lstStyle/>
                    <a:p>
                      <a:r>
                        <a:rPr lang="en-US" dirty="0"/>
                        <a:t>2</a:t>
                      </a:r>
                      <a:endParaRPr lang="en-IN" dirty="0"/>
                    </a:p>
                  </a:txBody>
                  <a:tcPr/>
                </a:tc>
                <a:tc>
                  <a:txBody>
                    <a:bodyPr/>
                    <a:lstStyle/>
                    <a:p>
                      <a:r>
                        <a:rPr lang="en-US" dirty="0"/>
                        <a:t>2695</a:t>
                      </a:r>
                    </a:p>
                  </a:txBody>
                  <a:tcPr/>
                </a:tc>
                <a:extLst>
                  <a:ext uri="{0D108BD9-81ED-4DB2-BD59-A6C34878D82A}">
                    <a16:rowId xmlns:a16="http://schemas.microsoft.com/office/drawing/2014/main" val="2245065735"/>
                  </a:ext>
                </a:extLst>
              </a:tr>
            </a:tbl>
          </a:graphicData>
        </a:graphic>
      </p:graphicFrame>
      <p:sp>
        <p:nvSpPr>
          <p:cNvPr id="19" name="TextBox 18">
            <a:extLst>
              <a:ext uri="{FF2B5EF4-FFF2-40B4-BE49-F238E27FC236}">
                <a16:creationId xmlns:a16="http://schemas.microsoft.com/office/drawing/2014/main" id="{E566BC55-256D-CA38-4B2D-A20845077828}"/>
              </a:ext>
            </a:extLst>
          </p:cNvPr>
          <p:cNvSpPr txBox="1"/>
          <p:nvPr/>
        </p:nvSpPr>
        <p:spPr>
          <a:xfrm>
            <a:off x="9438965" y="1130185"/>
            <a:ext cx="2477731" cy="1200329"/>
          </a:xfrm>
          <a:prstGeom prst="rect">
            <a:avLst/>
          </a:prstGeom>
          <a:noFill/>
        </p:spPr>
        <p:txBody>
          <a:bodyPr wrap="square" rtlCol="0">
            <a:spAutoFit/>
          </a:bodyPr>
          <a:lstStyle/>
          <a:p>
            <a:r>
              <a:rPr lang="en-US" b="1" dirty="0"/>
              <a:t>Note</a:t>
            </a:r>
          </a:p>
          <a:p>
            <a:r>
              <a:rPr lang="en-US" dirty="0"/>
              <a:t>Label 0 = Rating 1 &amp; 2</a:t>
            </a:r>
          </a:p>
          <a:p>
            <a:r>
              <a:rPr lang="en-US" dirty="0"/>
              <a:t>Label 1 = Rating 3</a:t>
            </a:r>
          </a:p>
          <a:p>
            <a:r>
              <a:rPr lang="en-US" dirty="0"/>
              <a:t>Label 2 = Rating 4 &amp; 5</a:t>
            </a:r>
            <a:endParaRPr lang="en-IN" dirty="0"/>
          </a:p>
        </p:txBody>
      </p:sp>
    </p:spTree>
    <p:extLst>
      <p:ext uri="{BB962C8B-B14F-4D97-AF65-F5344CB8AC3E}">
        <p14:creationId xmlns:p14="http://schemas.microsoft.com/office/powerpoint/2010/main" val="3902144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3 (Cont.): </a:t>
            </a:r>
            <a:endParaRPr lang="en-IN" b="1" dirty="0"/>
          </a:p>
        </p:txBody>
      </p:sp>
      <p:pic>
        <p:nvPicPr>
          <p:cNvPr id="3" name="Picture 2">
            <a:extLst>
              <a:ext uri="{FF2B5EF4-FFF2-40B4-BE49-F238E27FC236}">
                <a16:creationId xmlns:a16="http://schemas.microsoft.com/office/drawing/2014/main" id="{85FDC442-B86D-5381-D4C4-C46B3B1112E4}"/>
              </a:ext>
            </a:extLst>
          </p:cNvPr>
          <p:cNvPicPr>
            <a:picLocks noChangeAspect="1"/>
          </p:cNvPicPr>
          <p:nvPr/>
        </p:nvPicPr>
        <p:blipFill>
          <a:blip r:embed="rId3"/>
          <a:stretch>
            <a:fillRect/>
          </a:stretch>
        </p:blipFill>
        <p:spPr>
          <a:xfrm>
            <a:off x="935897" y="1162295"/>
            <a:ext cx="9260155" cy="1556426"/>
          </a:xfrm>
          <a:prstGeom prst="rect">
            <a:avLst/>
          </a:prstGeom>
        </p:spPr>
      </p:pic>
      <p:pic>
        <p:nvPicPr>
          <p:cNvPr id="7" name="Picture 6">
            <a:extLst>
              <a:ext uri="{FF2B5EF4-FFF2-40B4-BE49-F238E27FC236}">
                <a16:creationId xmlns:a16="http://schemas.microsoft.com/office/drawing/2014/main" id="{E4E4A65B-4196-5D5D-803B-64BAFD02B285}"/>
              </a:ext>
            </a:extLst>
          </p:cNvPr>
          <p:cNvPicPr>
            <a:picLocks noChangeAspect="1"/>
          </p:cNvPicPr>
          <p:nvPr/>
        </p:nvPicPr>
        <p:blipFill>
          <a:blip r:embed="rId4"/>
          <a:stretch>
            <a:fillRect/>
          </a:stretch>
        </p:blipFill>
        <p:spPr>
          <a:xfrm>
            <a:off x="935896" y="2718721"/>
            <a:ext cx="9260155" cy="1796374"/>
          </a:xfrm>
          <a:prstGeom prst="rect">
            <a:avLst/>
          </a:prstGeom>
        </p:spPr>
      </p:pic>
      <p:pic>
        <p:nvPicPr>
          <p:cNvPr id="10" name="Picture 9">
            <a:extLst>
              <a:ext uri="{FF2B5EF4-FFF2-40B4-BE49-F238E27FC236}">
                <a16:creationId xmlns:a16="http://schemas.microsoft.com/office/drawing/2014/main" id="{5D638CA4-A0C7-7117-9C5E-70C94B5D8D75}"/>
              </a:ext>
            </a:extLst>
          </p:cNvPr>
          <p:cNvPicPr>
            <a:picLocks noChangeAspect="1"/>
          </p:cNvPicPr>
          <p:nvPr/>
        </p:nvPicPr>
        <p:blipFill>
          <a:blip r:embed="rId5"/>
          <a:stretch>
            <a:fillRect/>
          </a:stretch>
        </p:blipFill>
        <p:spPr>
          <a:xfrm>
            <a:off x="935896" y="4597880"/>
            <a:ext cx="9260155" cy="1699098"/>
          </a:xfrm>
          <a:prstGeom prst="rect">
            <a:avLst/>
          </a:prstGeom>
        </p:spPr>
      </p:pic>
    </p:spTree>
    <p:extLst>
      <p:ext uri="{BB962C8B-B14F-4D97-AF65-F5344CB8AC3E}">
        <p14:creationId xmlns:p14="http://schemas.microsoft.com/office/powerpoint/2010/main" val="17727789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3 (Cont.): </a:t>
            </a:r>
            <a:endParaRPr lang="en-IN" b="1" dirty="0"/>
          </a:p>
        </p:txBody>
      </p:sp>
      <p:sp>
        <p:nvSpPr>
          <p:cNvPr id="5" name="TextBox 4">
            <a:extLst>
              <a:ext uri="{FF2B5EF4-FFF2-40B4-BE49-F238E27FC236}">
                <a16:creationId xmlns:a16="http://schemas.microsoft.com/office/drawing/2014/main" id="{6687364D-4DDD-45D9-0423-A2EDCBF8B8A8}"/>
              </a:ext>
            </a:extLst>
          </p:cNvPr>
          <p:cNvSpPr txBox="1"/>
          <p:nvPr/>
        </p:nvSpPr>
        <p:spPr>
          <a:xfrm>
            <a:off x="935896" y="1179025"/>
            <a:ext cx="8955355" cy="369332"/>
          </a:xfrm>
          <a:prstGeom prst="rect">
            <a:avLst/>
          </a:prstGeom>
          <a:noFill/>
        </p:spPr>
        <p:txBody>
          <a:bodyPr wrap="square" rtlCol="0">
            <a:spAutoFit/>
          </a:bodyPr>
          <a:lstStyle/>
          <a:p>
            <a:r>
              <a:rPr lang="en-US" sz="1800" b="0" i="0" u="none" strike="noStrike" baseline="0" dirty="0">
                <a:latin typeface="CMBX10"/>
              </a:rPr>
              <a:t>Train, Validation Mean Accuracy/Loss &amp; Standard Deviation Across Different Seeds</a:t>
            </a:r>
            <a:endParaRPr lang="en-IN" dirty="0"/>
          </a:p>
        </p:txBody>
      </p:sp>
      <p:pic>
        <p:nvPicPr>
          <p:cNvPr id="4" name="Picture 3">
            <a:extLst>
              <a:ext uri="{FF2B5EF4-FFF2-40B4-BE49-F238E27FC236}">
                <a16:creationId xmlns:a16="http://schemas.microsoft.com/office/drawing/2014/main" id="{A79036A5-5C47-D24F-776A-D4E3C7AFD98F}"/>
              </a:ext>
            </a:extLst>
          </p:cNvPr>
          <p:cNvPicPr>
            <a:picLocks noChangeAspect="1"/>
          </p:cNvPicPr>
          <p:nvPr/>
        </p:nvPicPr>
        <p:blipFill>
          <a:blip r:embed="rId3"/>
          <a:stretch>
            <a:fillRect/>
          </a:stretch>
        </p:blipFill>
        <p:spPr>
          <a:xfrm>
            <a:off x="818154" y="2185224"/>
            <a:ext cx="3889420" cy="2995307"/>
          </a:xfrm>
          <a:prstGeom prst="rect">
            <a:avLst/>
          </a:prstGeom>
        </p:spPr>
      </p:pic>
      <p:pic>
        <p:nvPicPr>
          <p:cNvPr id="9" name="Picture 8">
            <a:extLst>
              <a:ext uri="{FF2B5EF4-FFF2-40B4-BE49-F238E27FC236}">
                <a16:creationId xmlns:a16="http://schemas.microsoft.com/office/drawing/2014/main" id="{ED0F625D-120F-BB93-B483-A322FE2B06DD}"/>
              </a:ext>
            </a:extLst>
          </p:cNvPr>
          <p:cNvPicPr>
            <a:picLocks noChangeAspect="1"/>
          </p:cNvPicPr>
          <p:nvPr/>
        </p:nvPicPr>
        <p:blipFill>
          <a:blip r:embed="rId4"/>
          <a:stretch>
            <a:fillRect/>
          </a:stretch>
        </p:blipFill>
        <p:spPr>
          <a:xfrm>
            <a:off x="5911264" y="2185225"/>
            <a:ext cx="3889420" cy="2995306"/>
          </a:xfrm>
          <a:prstGeom prst="rect">
            <a:avLst/>
          </a:prstGeom>
        </p:spPr>
      </p:pic>
    </p:spTree>
    <p:extLst>
      <p:ext uri="{BB962C8B-B14F-4D97-AF65-F5344CB8AC3E}">
        <p14:creationId xmlns:p14="http://schemas.microsoft.com/office/powerpoint/2010/main" val="21668401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43706"/>
            <a:ext cx="3350968" cy="369332"/>
          </a:xfrm>
          <a:prstGeom prst="rect">
            <a:avLst/>
          </a:prstGeom>
          <a:noFill/>
        </p:spPr>
        <p:txBody>
          <a:bodyPr wrap="square" rtlCol="0">
            <a:spAutoFit/>
          </a:bodyPr>
          <a:lstStyle/>
          <a:p>
            <a:r>
              <a:rPr lang="en-US" b="1" dirty="0"/>
              <a:t>Approach 3 (Cont.): </a:t>
            </a:r>
            <a:endParaRPr lang="en-IN" b="1" dirty="0"/>
          </a:p>
        </p:txBody>
      </p:sp>
      <p:graphicFrame>
        <p:nvGraphicFramePr>
          <p:cNvPr id="11" name="Table 10">
            <a:extLst>
              <a:ext uri="{FF2B5EF4-FFF2-40B4-BE49-F238E27FC236}">
                <a16:creationId xmlns:a16="http://schemas.microsoft.com/office/drawing/2014/main" id="{F1B97355-BCA5-EF42-7EC7-C04F89D3D556}"/>
              </a:ext>
            </a:extLst>
          </p:cNvPr>
          <p:cNvGraphicFramePr>
            <a:graphicFrameLocks noGrp="1"/>
          </p:cNvGraphicFramePr>
          <p:nvPr>
            <p:extLst>
              <p:ext uri="{D42A27DB-BD31-4B8C-83A1-F6EECF244321}">
                <p14:modId xmlns:p14="http://schemas.microsoft.com/office/powerpoint/2010/main" val="256814885"/>
              </p:ext>
            </p:extLst>
          </p:nvPr>
        </p:nvGraphicFramePr>
        <p:xfrm>
          <a:off x="935897" y="1706880"/>
          <a:ext cx="10381032" cy="1005840"/>
        </p:xfrm>
        <a:graphic>
          <a:graphicData uri="http://schemas.openxmlformats.org/drawingml/2006/table">
            <a:tbl>
              <a:tblPr firstRow="1" bandRow="1">
                <a:tableStyleId>{7E9639D4-E3E2-4D34-9284-5A2195B3D0D7}</a:tableStyleId>
              </a:tblPr>
              <a:tblGrid>
                <a:gridCol w="833909">
                  <a:extLst>
                    <a:ext uri="{9D8B030D-6E8A-4147-A177-3AD203B41FA5}">
                      <a16:colId xmlns:a16="http://schemas.microsoft.com/office/drawing/2014/main" val="3342345000"/>
                    </a:ext>
                  </a:extLst>
                </a:gridCol>
                <a:gridCol w="1582994">
                  <a:extLst>
                    <a:ext uri="{9D8B030D-6E8A-4147-A177-3AD203B41FA5}">
                      <a16:colId xmlns:a16="http://schemas.microsoft.com/office/drawing/2014/main" val="362116387"/>
                    </a:ext>
                  </a:extLst>
                </a:gridCol>
                <a:gridCol w="1494503">
                  <a:extLst>
                    <a:ext uri="{9D8B030D-6E8A-4147-A177-3AD203B41FA5}">
                      <a16:colId xmlns:a16="http://schemas.microsoft.com/office/drawing/2014/main" val="3527061674"/>
                    </a:ext>
                  </a:extLst>
                </a:gridCol>
                <a:gridCol w="1425732">
                  <a:extLst>
                    <a:ext uri="{9D8B030D-6E8A-4147-A177-3AD203B41FA5}">
                      <a16:colId xmlns:a16="http://schemas.microsoft.com/office/drawing/2014/main" val="3442088078"/>
                    </a:ext>
                  </a:extLst>
                </a:gridCol>
                <a:gridCol w="1148397">
                  <a:extLst>
                    <a:ext uri="{9D8B030D-6E8A-4147-A177-3AD203B41FA5}">
                      <a16:colId xmlns:a16="http://schemas.microsoft.com/office/drawing/2014/main" val="2215941605"/>
                    </a:ext>
                  </a:extLst>
                </a:gridCol>
                <a:gridCol w="1319445">
                  <a:extLst>
                    <a:ext uri="{9D8B030D-6E8A-4147-A177-3AD203B41FA5}">
                      <a16:colId xmlns:a16="http://schemas.microsoft.com/office/drawing/2014/main" val="647912909"/>
                    </a:ext>
                  </a:extLst>
                </a:gridCol>
                <a:gridCol w="1376517">
                  <a:extLst>
                    <a:ext uri="{9D8B030D-6E8A-4147-A177-3AD203B41FA5}">
                      <a16:colId xmlns:a16="http://schemas.microsoft.com/office/drawing/2014/main" val="1369822801"/>
                    </a:ext>
                  </a:extLst>
                </a:gridCol>
                <a:gridCol w="1199535">
                  <a:extLst>
                    <a:ext uri="{9D8B030D-6E8A-4147-A177-3AD203B41FA5}">
                      <a16:colId xmlns:a16="http://schemas.microsoft.com/office/drawing/2014/main" val="640233852"/>
                    </a:ext>
                  </a:extLst>
                </a:gridCol>
              </a:tblGrid>
              <a:tr h="285734">
                <a:tc>
                  <a:txBody>
                    <a:bodyPr/>
                    <a:lstStyle/>
                    <a:p>
                      <a:r>
                        <a:rPr lang="en-US" dirty="0"/>
                        <a:t>Epoch</a:t>
                      </a:r>
                      <a:endParaRPr lang="en-IN" dirty="0"/>
                    </a:p>
                  </a:txBody>
                  <a:tcPr/>
                </a:tc>
                <a:tc>
                  <a:txBody>
                    <a:bodyPr/>
                    <a:lstStyle/>
                    <a:p>
                      <a:r>
                        <a:rPr lang="en-US" dirty="0"/>
                        <a:t>Batch Size</a:t>
                      </a:r>
                      <a:endParaRPr lang="en-IN" dirty="0"/>
                    </a:p>
                  </a:txBody>
                  <a:tcPr/>
                </a:tc>
                <a:tc>
                  <a:txBody>
                    <a:bodyPr/>
                    <a:lstStyle/>
                    <a:p>
                      <a:r>
                        <a:rPr lang="en-US" dirty="0"/>
                        <a:t>Learning Rate</a:t>
                      </a:r>
                      <a:endParaRPr lang="en-IN" dirty="0"/>
                    </a:p>
                  </a:txBody>
                  <a:tcPr/>
                </a:tc>
                <a:tc>
                  <a:txBody>
                    <a:bodyPr/>
                    <a:lstStyle/>
                    <a:p>
                      <a:r>
                        <a:rPr lang="en-US" dirty="0"/>
                        <a:t>Dropout rate</a:t>
                      </a:r>
                      <a:endParaRPr lang="en-IN" dirty="0"/>
                    </a:p>
                  </a:txBody>
                  <a:tcPr/>
                </a:tc>
                <a:tc>
                  <a:txBody>
                    <a:bodyPr/>
                    <a:lstStyle/>
                    <a:p>
                      <a:r>
                        <a:rPr lang="en-US" dirty="0"/>
                        <a:t>Train Accuracy</a:t>
                      </a:r>
                      <a:endParaRPr lang="en-IN" dirty="0"/>
                    </a:p>
                  </a:txBody>
                  <a:tcPr/>
                </a:tc>
                <a:tc>
                  <a:txBody>
                    <a:bodyPr/>
                    <a:lstStyle/>
                    <a:p>
                      <a:r>
                        <a:rPr lang="en-US" dirty="0"/>
                        <a:t>Validation Accuracy</a:t>
                      </a:r>
                      <a:endParaRPr lang="en-IN" dirty="0"/>
                    </a:p>
                  </a:txBody>
                  <a:tcPr/>
                </a:tc>
                <a:tc>
                  <a:txBody>
                    <a:bodyPr/>
                    <a:lstStyle/>
                    <a:p>
                      <a:r>
                        <a:rPr lang="en-US" dirty="0"/>
                        <a:t>Train Loss</a:t>
                      </a:r>
                      <a:endParaRPr lang="en-IN" dirty="0"/>
                    </a:p>
                  </a:txBody>
                  <a:tcPr/>
                </a:tc>
                <a:tc>
                  <a:txBody>
                    <a:bodyPr/>
                    <a:lstStyle/>
                    <a:p>
                      <a:r>
                        <a:rPr lang="en-US" dirty="0"/>
                        <a:t>Val Loss</a:t>
                      </a:r>
                      <a:endParaRPr lang="en-IN" dirty="0"/>
                    </a:p>
                  </a:txBody>
                  <a:tcPr/>
                </a:tc>
                <a:extLst>
                  <a:ext uri="{0D108BD9-81ED-4DB2-BD59-A6C34878D82A}">
                    <a16:rowId xmlns:a16="http://schemas.microsoft.com/office/drawing/2014/main" val="799211327"/>
                  </a:ext>
                </a:extLst>
              </a:tr>
              <a:tr h="289702">
                <a:tc>
                  <a:txBody>
                    <a:bodyPr/>
                    <a:lstStyle/>
                    <a:p>
                      <a:r>
                        <a:rPr lang="en-US" dirty="0"/>
                        <a:t>4</a:t>
                      </a:r>
                      <a:endParaRPr lang="en-IN" dirty="0"/>
                    </a:p>
                  </a:txBody>
                  <a:tcPr/>
                </a:tc>
                <a:tc>
                  <a:txBody>
                    <a:bodyPr/>
                    <a:lstStyle/>
                    <a:p>
                      <a:r>
                        <a:rPr lang="en-US" dirty="0"/>
                        <a:t>64</a:t>
                      </a:r>
                      <a:endParaRPr lang="en-IN" dirty="0"/>
                    </a:p>
                  </a:txBody>
                  <a:tcPr/>
                </a:tc>
                <a:tc>
                  <a:txBody>
                    <a:bodyPr/>
                    <a:lstStyle/>
                    <a:p>
                      <a:r>
                        <a:rPr lang="en-US" dirty="0"/>
                        <a:t>2e-5</a:t>
                      </a:r>
                      <a:endParaRPr lang="en-IN" dirty="0"/>
                    </a:p>
                  </a:txBody>
                  <a:tcPr/>
                </a:tc>
                <a:tc>
                  <a:txBody>
                    <a:bodyPr/>
                    <a:lstStyle/>
                    <a:p>
                      <a:r>
                        <a:rPr lang="en-US" dirty="0"/>
                        <a:t>0.3</a:t>
                      </a:r>
                      <a:endParaRPr lang="en-IN" dirty="0"/>
                    </a:p>
                  </a:txBody>
                  <a:tcPr/>
                </a:tc>
                <a:tc>
                  <a:txBody>
                    <a:bodyPr/>
                    <a:lstStyle/>
                    <a:p>
                      <a:r>
                        <a:rPr lang="en-US" dirty="0"/>
                        <a:t>74.08%</a:t>
                      </a:r>
                      <a:endParaRPr lang="en-IN" dirty="0"/>
                    </a:p>
                  </a:txBody>
                  <a:tcPr/>
                </a:tc>
                <a:tc>
                  <a:txBody>
                    <a:bodyPr/>
                    <a:lstStyle/>
                    <a:p>
                      <a:r>
                        <a:rPr lang="en-US" dirty="0"/>
                        <a:t>75.17%</a:t>
                      </a:r>
                      <a:endParaRPr lang="en-IN" dirty="0"/>
                    </a:p>
                  </a:txBody>
                  <a:tcPr/>
                </a:tc>
                <a:tc>
                  <a:txBody>
                    <a:bodyPr/>
                    <a:lstStyle/>
                    <a:p>
                      <a:r>
                        <a:rPr lang="en-US" dirty="0"/>
                        <a:t>~0.008</a:t>
                      </a:r>
                      <a:endParaRPr lang="en-IN" dirty="0"/>
                    </a:p>
                  </a:txBody>
                  <a:tcPr/>
                </a:tc>
                <a:tc>
                  <a:txBody>
                    <a:bodyPr/>
                    <a:lstStyle/>
                    <a:p>
                      <a:r>
                        <a:rPr lang="en-US" dirty="0"/>
                        <a:t>~0.009</a:t>
                      </a:r>
                      <a:endParaRPr lang="en-IN" dirty="0"/>
                    </a:p>
                  </a:txBody>
                  <a:tcPr/>
                </a:tc>
                <a:extLst>
                  <a:ext uri="{0D108BD9-81ED-4DB2-BD59-A6C34878D82A}">
                    <a16:rowId xmlns:a16="http://schemas.microsoft.com/office/drawing/2014/main" val="286097317"/>
                  </a:ext>
                </a:extLst>
              </a:tr>
            </a:tbl>
          </a:graphicData>
        </a:graphic>
      </p:graphicFrame>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Scores</a:t>
            </a:r>
            <a:endParaRPr lang="en-IN" b="1" dirty="0"/>
          </a:p>
        </p:txBody>
      </p:sp>
      <p:sp>
        <p:nvSpPr>
          <p:cNvPr id="7" name="TextBox 6">
            <a:extLst>
              <a:ext uri="{FF2B5EF4-FFF2-40B4-BE49-F238E27FC236}">
                <a16:creationId xmlns:a16="http://schemas.microsoft.com/office/drawing/2014/main" id="{54FE5F08-20C7-C23C-362C-A6A70FFE3370}"/>
              </a:ext>
            </a:extLst>
          </p:cNvPr>
          <p:cNvSpPr txBox="1"/>
          <p:nvPr/>
        </p:nvSpPr>
        <p:spPr>
          <a:xfrm>
            <a:off x="6902246" y="1706880"/>
            <a:ext cx="294968" cy="369332"/>
          </a:xfrm>
          <a:prstGeom prst="rect">
            <a:avLst/>
          </a:prstGeom>
          <a:noFill/>
        </p:spPr>
        <p:txBody>
          <a:bodyPr wrap="square">
            <a:spAutoFit/>
          </a:bodyPr>
          <a:lstStyle/>
          <a:p>
            <a:r>
              <a:rPr lang="en-IN" b="0" i="0" dirty="0">
                <a:solidFill>
                  <a:srgbClr val="E8E8E8"/>
                </a:solidFill>
                <a:effectLst/>
                <a:highlight>
                  <a:srgbClr val="1F1F1F"/>
                </a:highlight>
                <a:latin typeface="Google Sans"/>
              </a:rPr>
              <a:t>x̄</a:t>
            </a:r>
            <a:endParaRPr lang="en-IN" dirty="0"/>
          </a:p>
        </p:txBody>
      </p:sp>
      <p:sp>
        <p:nvSpPr>
          <p:cNvPr id="8" name="TextBox 7">
            <a:extLst>
              <a:ext uri="{FF2B5EF4-FFF2-40B4-BE49-F238E27FC236}">
                <a16:creationId xmlns:a16="http://schemas.microsoft.com/office/drawing/2014/main" id="{8DD83AEF-321C-CDE9-2941-B8FBC048A77E}"/>
              </a:ext>
            </a:extLst>
          </p:cNvPr>
          <p:cNvSpPr txBox="1"/>
          <p:nvPr/>
        </p:nvSpPr>
        <p:spPr>
          <a:xfrm>
            <a:off x="8490156" y="1706880"/>
            <a:ext cx="294968" cy="369332"/>
          </a:xfrm>
          <a:prstGeom prst="rect">
            <a:avLst/>
          </a:prstGeom>
          <a:noFill/>
        </p:spPr>
        <p:txBody>
          <a:bodyPr wrap="square">
            <a:spAutoFit/>
          </a:bodyPr>
          <a:lstStyle/>
          <a:p>
            <a:r>
              <a:rPr lang="en-IN" b="0" i="0" dirty="0">
                <a:solidFill>
                  <a:srgbClr val="E8E8E8"/>
                </a:solidFill>
                <a:effectLst/>
                <a:highlight>
                  <a:srgbClr val="1F1F1F"/>
                </a:highlight>
                <a:latin typeface="Google Sans"/>
              </a:rPr>
              <a:t>x̄</a:t>
            </a:r>
            <a:endParaRPr lang="en-IN" dirty="0"/>
          </a:p>
        </p:txBody>
      </p:sp>
      <p:sp>
        <p:nvSpPr>
          <p:cNvPr id="9" name="TextBox 8">
            <a:extLst>
              <a:ext uri="{FF2B5EF4-FFF2-40B4-BE49-F238E27FC236}">
                <a16:creationId xmlns:a16="http://schemas.microsoft.com/office/drawing/2014/main" id="{37228321-F9D0-8EC6-37DD-2891E4A25D2A}"/>
              </a:ext>
            </a:extLst>
          </p:cNvPr>
          <p:cNvSpPr txBox="1"/>
          <p:nvPr/>
        </p:nvSpPr>
        <p:spPr>
          <a:xfrm>
            <a:off x="9783098" y="1706880"/>
            <a:ext cx="294968" cy="369332"/>
          </a:xfrm>
          <a:prstGeom prst="rect">
            <a:avLst/>
          </a:prstGeom>
          <a:noFill/>
        </p:spPr>
        <p:txBody>
          <a:bodyPr wrap="square">
            <a:spAutoFit/>
          </a:bodyPr>
          <a:lstStyle/>
          <a:p>
            <a:r>
              <a:rPr lang="en-IN" b="0" i="0" dirty="0">
                <a:solidFill>
                  <a:srgbClr val="E8E8E8"/>
                </a:solidFill>
                <a:effectLst/>
                <a:highlight>
                  <a:srgbClr val="1F1F1F"/>
                </a:highlight>
                <a:latin typeface="Google Sans"/>
              </a:rPr>
              <a:t>x̄</a:t>
            </a:r>
            <a:endParaRPr lang="en-IN" dirty="0"/>
          </a:p>
        </p:txBody>
      </p:sp>
      <p:sp>
        <p:nvSpPr>
          <p:cNvPr id="10" name="TextBox 9">
            <a:extLst>
              <a:ext uri="{FF2B5EF4-FFF2-40B4-BE49-F238E27FC236}">
                <a16:creationId xmlns:a16="http://schemas.microsoft.com/office/drawing/2014/main" id="{9D5E257F-09BA-A99F-D7C0-42B44489DCE1}"/>
              </a:ext>
            </a:extLst>
          </p:cNvPr>
          <p:cNvSpPr txBox="1"/>
          <p:nvPr/>
        </p:nvSpPr>
        <p:spPr>
          <a:xfrm>
            <a:off x="10928556" y="1706880"/>
            <a:ext cx="294968" cy="369332"/>
          </a:xfrm>
          <a:prstGeom prst="rect">
            <a:avLst/>
          </a:prstGeom>
          <a:noFill/>
        </p:spPr>
        <p:txBody>
          <a:bodyPr wrap="square">
            <a:spAutoFit/>
          </a:bodyPr>
          <a:lstStyle/>
          <a:p>
            <a:r>
              <a:rPr lang="en-IN" b="0" i="0" dirty="0">
                <a:solidFill>
                  <a:srgbClr val="E8E8E8"/>
                </a:solidFill>
                <a:effectLst/>
                <a:highlight>
                  <a:srgbClr val="1F1F1F"/>
                </a:highlight>
                <a:latin typeface="Google Sans"/>
              </a:rPr>
              <a:t>x̄</a:t>
            </a:r>
            <a:endParaRPr lang="en-IN" dirty="0"/>
          </a:p>
        </p:txBody>
      </p:sp>
      <p:pic>
        <p:nvPicPr>
          <p:cNvPr id="2" name="Graphic 1" descr="Upward trend with solid fill">
            <a:extLst>
              <a:ext uri="{FF2B5EF4-FFF2-40B4-BE49-F238E27FC236}">
                <a16:creationId xmlns:a16="http://schemas.microsoft.com/office/drawing/2014/main" id="{ED417532-81D6-E960-DD95-8C56D15733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46832" y="2425150"/>
            <a:ext cx="287570" cy="287570"/>
          </a:xfrm>
          <a:prstGeom prst="rect">
            <a:avLst/>
          </a:prstGeom>
        </p:spPr>
      </p:pic>
      <p:pic>
        <p:nvPicPr>
          <p:cNvPr id="3" name="Graphic 2" descr="Downward trend graph with solid fill">
            <a:extLst>
              <a:ext uri="{FF2B5EF4-FFF2-40B4-BE49-F238E27FC236}">
                <a16:creationId xmlns:a16="http://schemas.microsoft.com/office/drawing/2014/main" id="{722CB179-906F-E706-5294-161D3D8354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7484" y="2406680"/>
            <a:ext cx="306040" cy="306040"/>
          </a:xfrm>
          <a:prstGeom prst="rect">
            <a:avLst/>
          </a:prstGeom>
        </p:spPr>
      </p:pic>
    </p:spTree>
    <p:extLst>
      <p:ext uri="{BB962C8B-B14F-4D97-AF65-F5344CB8AC3E}">
        <p14:creationId xmlns:p14="http://schemas.microsoft.com/office/powerpoint/2010/main" val="7593519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4: </a:t>
            </a:r>
            <a:endParaRPr lang="en-IN" b="1" dirty="0"/>
          </a:p>
        </p:txBody>
      </p:sp>
      <p:sp>
        <p:nvSpPr>
          <p:cNvPr id="2" name="TextBox 1">
            <a:extLst>
              <a:ext uri="{FF2B5EF4-FFF2-40B4-BE49-F238E27FC236}">
                <a16:creationId xmlns:a16="http://schemas.microsoft.com/office/drawing/2014/main" id="{0D13CAC0-6385-5114-F5EF-AD36A9B1A3C9}"/>
              </a:ext>
            </a:extLst>
          </p:cNvPr>
          <p:cNvSpPr txBox="1"/>
          <p:nvPr/>
        </p:nvSpPr>
        <p:spPr>
          <a:xfrm>
            <a:off x="935896" y="1174339"/>
            <a:ext cx="9034013" cy="2308324"/>
          </a:xfrm>
          <a:prstGeom prst="rect">
            <a:avLst/>
          </a:prstGeom>
          <a:noFill/>
        </p:spPr>
        <p:txBody>
          <a:bodyPr wrap="square" rtlCol="0">
            <a:spAutoFit/>
          </a:bodyPr>
          <a:lstStyle/>
          <a:p>
            <a:pPr marL="342900" indent="-342900">
              <a:buFont typeface="+mj-lt"/>
              <a:buAutoNum type="arabicPeriod"/>
            </a:pPr>
            <a:r>
              <a:rPr lang="en-US" dirty="0"/>
              <a:t>Dataset used: Same as used for ML</a:t>
            </a:r>
            <a:endParaRPr lang="en-IN" dirty="0"/>
          </a:p>
          <a:p>
            <a:pPr marL="342900" indent="-342900">
              <a:buFont typeface="+mj-lt"/>
              <a:buAutoNum type="arabicPeriod"/>
            </a:pPr>
            <a:r>
              <a:rPr lang="en-IN" dirty="0"/>
              <a:t>Text Pre-processing: Same as used in Best approach of ML</a:t>
            </a:r>
          </a:p>
          <a:p>
            <a:pPr marL="342900" indent="-342900">
              <a:buFont typeface="+mj-lt"/>
              <a:buAutoNum type="arabicPeriod"/>
            </a:pPr>
            <a:r>
              <a:rPr lang="en-IN" dirty="0"/>
              <a:t>Cross Validation 1:</a:t>
            </a:r>
          </a:p>
          <a:p>
            <a:pPr marL="800100" lvl="1" indent="-342900">
              <a:buFont typeface="Arial" panose="020B0604020202020204" pitchFamily="34" charset="0"/>
              <a:buChar char="•"/>
            </a:pPr>
            <a:r>
              <a:rPr lang="en-IN" dirty="0"/>
              <a:t>Split Ratio: 60 (Train) / 40 (Validate) 	Random Seed: 42, 101, 789, 1001, 2023</a:t>
            </a:r>
          </a:p>
          <a:p>
            <a:pPr marL="800100" lvl="1" indent="-342900">
              <a:buFont typeface="Arial" panose="020B0604020202020204" pitchFamily="34" charset="0"/>
              <a:buChar char="•"/>
            </a:pPr>
            <a:r>
              <a:rPr lang="en-IN" dirty="0"/>
              <a:t>Batch Size: 64	Learning Rate: 2e-5</a:t>
            </a:r>
          </a:p>
          <a:p>
            <a:pPr marL="800100" lvl="1" indent="-342900">
              <a:buFont typeface="Arial" panose="020B0604020202020204" pitchFamily="34" charset="0"/>
              <a:buChar char="•"/>
            </a:pPr>
            <a:r>
              <a:rPr lang="en-IN" dirty="0"/>
              <a:t>Dropout Rate: 0.3	Token Length: 512</a:t>
            </a:r>
          </a:p>
          <a:p>
            <a:pPr marL="800100" lvl="1" indent="-342900">
              <a:buFont typeface="Arial" panose="020B0604020202020204" pitchFamily="34" charset="0"/>
              <a:buChar char="•"/>
            </a:pPr>
            <a:r>
              <a:rPr lang="en-IN" b="1" dirty="0"/>
              <a:t>Epoch: 8</a:t>
            </a:r>
            <a:r>
              <a:rPr lang="en-IN" dirty="0"/>
              <a:t>	</a:t>
            </a:r>
          </a:p>
          <a:p>
            <a:pPr marL="342900" indent="-342900">
              <a:buFont typeface="+mj-lt"/>
              <a:buAutoNum type="arabicPeriod"/>
            </a:pPr>
            <a:r>
              <a:rPr lang="en-IN" dirty="0"/>
              <a:t>Evaluate scores, metrics, mean accuracy / loss, standard deviations etc</a:t>
            </a:r>
          </a:p>
        </p:txBody>
      </p:sp>
    </p:spTree>
    <p:extLst>
      <p:ext uri="{BB962C8B-B14F-4D97-AF65-F5344CB8AC3E}">
        <p14:creationId xmlns:p14="http://schemas.microsoft.com/office/powerpoint/2010/main" val="3418505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4 (Cont.): </a:t>
            </a:r>
            <a:endParaRPr lang="en-IN" b="1" dirty="0"/>
          </a:p>
        </p:txBody>
      </p:sp>
      <p:sp>
        <p:nvSpPr>
          <p:cNvPr id="12" name="TextBox 11">
            <a:extLst>
              <a:ext uri="{FF2B5EF4-FFF2-40B4-BE49-F238E27FC236}">
                <a16:creationId xmlns:a16="http://schemas.microsoft.com/office/drawing/2014/main" id="{499A12B6-F8C0-F19C-A899-3326D2A327C0}"/>
              </a:ext>
            </a:extLst>
          </p:cNvPr>
          <p:cNvSpPr txBox="1"/>
          <p:nvPr/>
        </p:nvSpPr>
        <p:spPr>
          <a:xfrm>
            <a:off x="4814722" y="1170377"/>
            <a:ext cx="3759006" cy="369332"/>
          </a:xfrm>
          <a:prstGeom prst="rect">
            <a:avLst/>
          </a:prstGeom>
          <a:noFill/>
        </p:spPr>
        <p:txBody>
          <a:bodyPr wrap="square" rtlCol="0">
            <a:spAutoFit/>
          </a:bodyPr>
          <a:lstStyle/>
          <a:p>
            <a:r>
              <a:rPr lang="en-US" b="1" dirty="0"/>
              <a:t>Train/Validate/Test Split: 70/30</a:t>
            </a:r>
            <a:endParaRPr lang="en-IN" b="1" dirty="0"/>
          </a:p>
        </p:txBody>
      </p:sp>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Total Reviews: 20,208</a:t>
            </a:r>
            <a:endParaRPr lang="en-IN" b="1" dirty="0"/>
          </a:p>
        </p:txBody>
      </p:sp>
      <p:graphicFrame>
        <p:nvGraphicFramePr>
          <p:cNvPr id="15" name="Table 14">
            <a:extLst>
              <a:ext uri="{FF2B5EF4-FFF2-40B4-BE49-F238E27FC236}">
                <a16:creationId xmlns:a16="http://schemas.microsoft.com/office/drawing/2014/main" id="{5DA4EC88-C676-18CC-9892-0C2A25C3D2F2}"/>
              </a:ext>
            </a:extLst>
          </p:cNvPr>
          <p:cNvGraphicFramePr>
            <a:graphicFrameLocks noGrp="1"/>
          </p:cNvGraphicFramePr>
          <p:nvPr/>
        </p:nvGraphicFramePr>
        <p:xfrm>
          <a:off x="4814721" y="1955800"/>
          <a:ext cx="3759007" cy="1478280"/>
        </p:xfrm>
        <a:graphic>
          <a:graphicData uri="http://schemas.openxmlformats.org/drawingml/2006/table">
            <a:tbl>
              <a:tblPr firstRow="1" bandRow="1">
                <a:tableStyleId>{7E9639D4-E3E2-4D34-9284-5A2195B3D0D7}</a:tableStyleId>
              </a:tblPr>
              <a:tblGrid>
                <a:gridCol w="1841718">
                  <a:extLst>
                    <a:ext uri="{9D8B030D-6E8A-4147-A177-3AD203B41FA5}">
                      <a16:colId xmlns:a16="http://schemas.microsoft.com/office/drawing/2014/main" val="3342345000"/>
                    </a:ext>
                  </a:extLst>
                </a:gridCol>
                <a:gridCol w="1917289">
                  <a:extLst>
                    <a:ext uri="{9D8B030D-6E8A-4147-A177-3AD203B41FA5}">
                      <a16:colId xmlns:a16="http://schemas.microsoft.com/office/drawing/2014/main" val="362116387"/>
                    </a:ext>
                  </a:extLst>
                </a:gridCol>
              </a:tblGrid>
              <a:tr h="0">
                <a:tc>
                  <a:txBody>
                    <a:bodyPr/>
                    <a:lstStyle/>
                    <a:p>
                      <a:r>
                        <a:rPr lang="en-US" dirty="0"/>
                        <a:t>Sentiment Label</a:t>
                      </a:r>
                      <a:endParaRPr lang="en-IN" dirty="0"/>
                    </a:p>
                  </a:txBody>
                  <a:tcPr/>
                </a:tc>
                <a:tc>
                  <a:txBody>
                    <a:bodyPr/>
                    <a:lstStyle/>
                    <a:p>
                      <a:r>
                        <a:rPr lang="en-US" dirty="0"/>
                        <a:t>No. of reviews</a:t>
                      </a:r>
                      <a:endParaRPr lang="en-IN" dirty="0"/>
                    </a:p>
                  </a:txBody>
                  <a:tcPr/>
                </a:tc>
                <a:extLst>
                  <a:ext uri="{0D108BD9-81ED-4DB2-BD59-A6C34878D82A}">
                    <a16:rowId xmlns:a16="http://schemas.microsoft.com/office/drawing/2014/main" val="799211327"/>
                  </a:ext>
                </a:extLst>
              </a:tr>
              <a:tr h="370840">
                <a:tc>
                  <a:txBody>
                    <a:bodyPr/>
                    <a:lstStyle/>
                    <a:p>
                      <a:r>
                        <a:rPr lang="en-US" dirty="0"/>
                        <a:t>0</a:t>
                      </a:r>
                      <a:endParaRPr lang="en-IN" dirty="0"/>
                    </a:p>
                  </a:txBody>
                  <a:tcPr/>
                </a:tc>
                <a:tc>
                  <a:txBody>
                    <a:bodyPr/>
                    <a:lstStyle/>
                    <a:p>
                      <a:r>
                        <a:rPr lang="en-US" dirty="0"/>
                        <a:t>4042</a:t>
                      </a:r>
                      <a:endParaRPr lang="en-IN" dirty="0"/>
                    </a:p>
                  </a:txBody>
                  <a:tcPr/>
                </a:tc>
                <a:extLst>
                  <a:ext uri="{0D108BD9-81ED-4DB2-BD59-A6C34878D82A}">
                    <a16:rowId xmlns:a16="http://schemas.microsoft.com/office/drawing/2014/main" val="286097317"/>
                  </a:ext>
                </a:extLst>
              </a:tr>
              <a:tr h="370840">
                <a:tc>
                  <a:txBody>
                    <a:bodyPr/>
                    <a:lstStyle/>
                    <a:p>
                      <a:r>
                        <a:rPr lang="en-US" dirty="0"/>
                        <a:t>1</a:t>
                      </a:r>
                      <a:endParaRPr lang="en-IN" dirty="0"/>
                    </a:p>
                  </a:txBody>
                  <a:tcPr/>
                </a:tc>
                <a:tc>
                  <a:txBody>
                    <a:bodyPr/>
                    <a:lstStyle/>
                    <a:p>
                      <a:r>
                        <a:rPr lang="en-US" dirty="0"/>
                        <a:t>4041</a:t>
                      </a:r>
                      <a:endParaRPr lang="en-IN" dirty="0"/>
                    </a:p>
                  </a:txBody>
                  <a:tcPr/>
                </a:tc>
                <a:extLst>
                  <a:ext uri="{0D108BD9-81ED-4DB2-BD59-A6C34878D82A}">
                    <a16:rowId xmlns:a16="http://schemas.microsoft.com/office/drawing/2014/main" val="1683714904"/>
                  </a:ext>
                </a:extLst>
              </a:tr>
              <a:tr h="370840">
                <a:tc>
                  <a:txBody>
                    <a:bodyPr/>
                    <a:lstStyle/>
                    <a:p>
                      <a:r>
                        <a:rPr lang="en-US" dirty="0"/>
                        <a:t>2</a:t>
                      </a:r>
                      <a:endParaRPr lang="en-IN" dirty="0"/>
                    </a:p>
                  </a:txBody>
                  <a:tcPr/>
                </a:tc>
                <a:tc>
                  <a:txBody>
                    <a:bodyPr/>
                    <a:lstStyle/>
                    <a:p>
                      <a:r>
                        <a:rPr lang="en-US" dirty="0"/>
                        <a:t>4041</a:t>
                      </a:r>
                      <a:endParaRPr lang="en-IN" dirty="0"/>
                    </a:p>
                  </a:txBody>
                  <a:tcPr/>
                </a:tc>
                <a:extLst>
                  <a:ext uri="{0D108BD9-81ED-4DB2-BD59-A6C34878D82A}">
                    <a16:rowId xmlns:a16="http://schemas.microsoft.com/office/drawing/2014/main" val="2245065735"/>
                  </a:ext>
                </a:extLst>
              </a:tr>
            </a:tbl>
          </a:graphicData>
        </a:graphic>
      </p:graphicFrame>
      <p:sp>
        <p:nvSpPr>
          <p:cNvPr id="16" name="TextBox 15">
            <a:extLst>
              <a:ext uri="{FF2B5EF4-FFF2-40B4-BE49-F238E27FC236}">
                <a16:creationId xmlns:a16="http://schemas.microsoft.com/office/drawing/2014/main" id="{24DB25CE-F883-0F77-9D3D-00BBC3CB1EB9}"/>
              </a:ext>
            </a:extLst>
          </p:cNvPr>
          <p:cNvSpPr txBox="1"/>
          <p:nvPr/>
        </p:nvSpPr>
        <p:spPr>
          <a:xfrm>
            <a:off x="4814721" y="1499517"/>
            <a:ext cx="3350968" cy="338554"/>
          </a:xfrm>
          <a:prstGeom prst="rect">
            <a:avLst/>
          </a:prstGeom>
          <a:noFill/>
        </p:spPr>
        <p:txBody>
          <a:bodyPr wrap="square" rtlCol="0">
            <a:spAutoFit/>
          </a:bodyPr>
          <a:lstStyle/>
          <a:p>
            <a:r>
              <a:rPr lang="en-US" sz="1600" dirty="0"/>
              <a:t>Train Data Distribution</a:t>
            </a:r>
            <a:endParaRPr lang="en-IN" sz="1600" dirty="0"/>
          </a:p>
        </p:txBody>
      </p:sp>
      <p:sp>
        <p:nvSpPr>
          <p:cNvPr id="17" name="TextBox 16">
            <a:extLst>
              <a:ext uri="{FF2B5EF4-FFF2-40B4-BE49-F238E27FC236}">
                <a16:creationId xmlns:a16="http://schemas.microsoft.com/office/drawing/2014/main" id="{47C392D2-6882-472D-ED9D-3F19722831DC}"/>
              </a:ext>
            </a:extLst>
          </p:cNvPr>
          <p:cNvSpPr txBox="1"/>
          <p:nvPr/>
        </p:nvSpPr>
        <p:spPr>
          <a:xfrm>
            <a:off x="4814721" y="3680894"/>
            <a:ext cx="3350968" cy="338554"/>
          </a:xfrm>
          <a:prstGeom prst="rect">
            <a:avLst/>
          </a:prstGeom>
          <a:noFill/>
        </p:spPr>
        <p:txBody>
          <a:bodyPr wrap="square" rtlCol="0">
            <a:spAutoFit/>
          </a:bodyPr>
          <a:lstStyle/>
          <a:p>
            <a:r>
              <a:rPr lang="en-US" sz="1600" dirty="0"/>
              <a:t>Validation Data Distribution</a:t>
            </a:r>
            <a:endParaRPr lang="en-IN" sz="1600" dirty="0"/>
          </a:p>
        </p:txBody>
      </p:sp>
      <p:graphicFrame>
        <p:nvGraphicFramePr>
          <p:cNvPr id="18" name="Table 17">
            <a:extLst>
              <a:ext uri="{FF2B5EF4-FFF2-40B4-BE49-F238E27FC236}">
                <a16:creationId xmlns:a16="http://schemas.microsoft.com/office/drawing/2014/main" id="{526A9DAF-A7AC-B1FE-CB2B-AE11C7987BD4}"/>
              </a:ext>
            </a:extLst>
          </p:cNvPr>
          <p:cNvGraphicFramePr>
            <a:graphicFrameLocks noGrp="1"/>
          </p:cNvGraphicFramePr>
          <p:nvPr/>
        </p:nvGraphicFramePr>
        <p:xfrm>
          <a:off x="4814721" y="4117095"/>
          <a:ext cx="3759007" cy="1478280"/>
        </p:xfrm>
        <a:graphic>
          <a:graphicData uri="http://schemas.openxmlformats.org/drawingml/2006/table">
            <a:tbl>
              <a:tblPr firstRow="1" bandRow="1">
                <a:tableStyleId>{7E9639D4-E3E2-4D34-9284-5A2195B3D0D7}</a:tableStyleId>
              </a:tblPr>
              <a:tblGrid>
                <a:gridCol w="1841718">
                  <a:extLst>
                    <a:ext uri="{9D8B030D-6E8A-4147-A177-3AD203B41FA5}">
                      <a16:colId xmlns:a16="http://schemas.microsoft.com/office/drawing/2014/main" val="3342345000"/>
                    </a:ext>
                  </a:extLst>
                </a:gridCol>
                <a:gridCol w="1917289">
                  <a:extLst>
                    <a:ext uri="{9D8B030D-6E8A-4147-A177-3AD203B41FA5}">
                      <a16:colId xmlns:a16="http://schemas.microsoft.com/office/drawing/2014/main" val="362116387"/>
                    </a:ext>
                  </a:extLst>
                </a:gridCol>
              </a:tblGrid>
              <a:tr h="0">
                <a:tc>
                  <a:txBody>
                    <a:bodyPr/>
                    <a:lstStyle/>
                    <a:p>
                      <a:r>
                        <a:rPr lang="en-US" dirty="0"/>
                        <a:t>Sentiment Label</a:t>
                      </a:r>
                      <a:endParaRPr lang="en-IN" dirty="0"/>
                    </a:p>
                  </a:txBody>
                  <a:tcPr/>
                </a:tc>
                <a:tc>
                  <a:txBody>
                    <a:bodyPr/>
                    <a:lstStyle/>
                    <a:p>
                      <a:r>
                        <a:rPr lang="en-US" dirty="0"/>
                        <a:t>No. of reviews</a:t>
                      </a:r>
                      <a:endParaRPr lang="en-IN" dirty="0"/>
                    </a:p>
                  </a:txBody>
                  <a:tcPr/>
                </a:tc>
                <a:extLst>
                  <a:ext uri="{0D108BD9-81ED-4DB2-BD59-A6C34878D82A}">
                    <a16:rowId xmlns:a16="http://schemas.microsoft.com/office/drawing/2014/main" val="799211327"/>
                  </a:ext>
                </a:extLst>
              </a:tr>
              <a:tr h="370840">
                <a:tc>
                  <a:txBody>
                    <a:bodyPr/>
                    <a:lstStyle/>
                    <a:p>
                      <a:r>
                        <a:rPr lang="en-US" dirty="0"/>
                        <a:t>0</a:t>
                      </a:r>
                      <a:endParaRPr lang="en-IN" dirty="0"/>
                    </a:p>
                  </a:txBody>
                  <a:tcPr/>
                </a:tc>
                <a:tc>
                  <a:txBody>
                    <a:bodyPr/>
                    <a:lstStyle/>
                    <a:p>
                      <a:r>
                        <a:rPr lang="en-US" dirty="0"/>
                        <a:t>2694</a:t>
                      </a:r>
                      <a:endParaRPr lang="en-IN" dirty="0"/>
                    </a:p>
                  </a:txBody>
                  <a:tcPr/>
                </a:tc>
                <a:extLst>
                  <a:ext uri="{0D108BD9-81ED-4DB2-BD59-A6C34878D82A}">
                    <a16:rowId xmlns:a16="http://schemas.microsoft.com/office/drawing/2014/main" val="286097317"/>
                  </a:ext>
                </a:extLst>
              </a:tr>
              <a:tr h="370840">
                <a:tc>
                  <a:txBody>
                    <a:bodyPr/>
                    <a:lstStyle/>
                    <a:p>
                      <a:r>
                        <a:rPr lang="en-US" dirty="0"/>
                        <a:t>1</a:t>
                      </a:r>
                      <a:endParaRPr lang="en-IN" dirty="0"/>
                    </a:p>
                  </a:txBody>
                  <a:tcPr/>
                </a:tc>
                <a:tc>
                  <a:txBody>
                    <a:bodyPr/>
                    <a:lstStyle/>
                    <a:p>
                      <a:r>
                        <a:rPr lang="en-US" dirty="0"/>
                        <a:t>2695</a:t>
                      </a:r>
                      <a:endParaRPr lang="en-IN" dirty="0"/>
                    </a:p>
                  </a:txBody>
                  <a:tcPr/>
                </a:tc>
                <a:extLst>
                  <a:ext uri="{0D108BD9-81ED-4DB2-BD59-A6C34878D82A}">
                    <a16:rowId xmlns:a16="http://schemas.microsoft.com/office/drawing/2014/main" val="1683714904"/>
                  </a:ext>
                </a:extLst>
              </a:tr>
              <a:tr h="370840">
                <a:tc>
                  <a:txBody>
                    <a:bodyPr/>
                    <a:lstStyle/>
                    <a:p>
                      <a:r>
                        <a:rPr lang="en-US" dirty="0"/>
                        <a:t>2</a:t>
                      </a:r>
                      <a:endParaRPr lang="en-IN" dirty="0"/>
                    </a:p>
                  </a:txBody>
                  <a:tcPr/>
                </a:tc>
                <a:tc>
                  <a:txBody>
                    <a:bodyPr/>
                    <a:lstStyle/>
                    <a:p>
                      <a:r>
                        <a:rPr lang="en-US" dirty="0"/>
                        <a:t>2695</a:t>
                      </a:r>
                    </a:p>
                  </a:txBody>
                  <a:tcPr/>
                </a:tc>
                <a:extLst>
                  <a:ext uri="{0D108BD9-81ED-4DB2-BD59-A6C34878D82A}">
                    <a16:rowId xmlns:a16="http://schemas.microsoft.com/office/drawing/2014/main" val="2245065735"/>
                  </a:ext>
                </a:extLst>
              </a:tr>
            </a:tbl>
          </a:graphicData>
        </a:graphic>
      </p:graphicFrame>
      <p:sp>
        <p:nvSpPr>
          <p:cNvPr id="19" name="TextBox 18">
            <a:extLst>
              <a:ext uri="{FF2B5EF4-FFF2-40B4-BE49-F238E27FC236}">
                <a16:creationId xmlns:a16="http://schemas.microsoft.com/office/drawing/2014/main" id="{E566BC55-256D-CA38-4B2D-A20845077828}"/>
              </a:ext>
            </a:extLst>
          </p:cNvPr>
          <p:cNvSpPr txBox="1"/>
          <p:nvPr/>
        </p:nvSpPr>
        <p:spPr>
          <a:xfrm>
            <a:off x="9438965" y="1130185"/>
            <a:ext cx="2477731" cy="1200329"/>
          </a:xfrm>
          <a:prstGeom prst="rect">
            <a:avLst/>
          </a:prstGeom>
          <a:noFill/>
        </p:spPr>
        <p:txBody>
          <a:bodyPr wrap="square" rtlCol="0">
            <a:spAutoFit/>
          </a:bodyPr>
          <a:lstStyle/>
          <a:p>
            <a:r>
              <a:rPr lang="en-US" b="1" dirty="0"/>
              <a:t>Note</a:t>
            </a:r>
          </a:p>
          <a:p>
            <a:r>
              <a:rPr lang="en-US" dirty="0"/>
              <a:t>Label 0 = Rating 1 &amp; 2</a:t>
            </a:r>
          </a:p>
          <a:p>
            <a:r>
              <a:rPr lang="en-US" dirty="0"/>
              <a:t>Label 1 = Rating 3</a:t>
            </a:r>
          </a:p>
          <a:p>
            <a:r>
              <a:rPr lang="en-US" dirty="0"/>
              <a:t>Label 2 = Rating 4 &amp; 5</a:t>
            </a:r>
            <a:endParaRPr lang="en-IN" dirty="0"/>
          </a:p>
        </p:txBody>
      </p:sp>
    </p:spTree>
    <p:extLst>
      <p:ext uri="{BB962C8B-B14F-4D97-AF65-F5344CB8AC3E}">
        <p14:creationId xmlns:p14="http://schemas.microsoft.com/office/powerpoint/2010/main" val="20295325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4 (Cont.): </a:t>
            </a:r>
            <a:endParaRPr lang="en-IN" b="1" dirty="0"/>
          </a:p>
        </p:txBody>
      </p:sp>
      <p:pic>
        <p:nvPicPr>
          <p:cNvPr id="4" name="Picture 3">
            <a:extLst>
              <a:ext uri="{FF2B5EF4-FFF2-40B4-BE49-F238E27FC236}">
                <a16:creationId xmlns:a16="http://schemas.microsoft.com/office/drawing/2014/main" id="{A629D9E6-50ED-9FCE-CE7F-11FFA1EE9CDE}"/>
              </a:ext>
            </a:extLst>
          </p:cNvPr>
          <p:cNvPicPr>
            <a:picLocks noChangeAspect="1"/>
          </p:cNvPicPr>
          <p:nvPr/>
        </p:nvPicPr>
        <p:blipFill>
          <a:blip r:embed="rId3"/>
          <a:stretch>
            <a:fillRect/>
          </a:stretch>
        </p:blipFill>
        <p:spPr>
          <a:xfrm>
            <a:off x="935896" y="1211695"/>
            <a:ext cx="9260154" cy="1465634"/>
          </a:xfrm>
          <a:prstGeom prst="rect">
            <a:avLst/>
          </a:prstGeom>
        </p:spPr>
      </p:pic>
      <p:pic>
        <p:nvPicPr>
          <p:cNvPr id="8" name="Picture 7">
            <a:extLst>
              <a:ext uri="{FF2B5EF4-FFF2-40B4-BE49-F238E27FC236}">
                <a16:creationId xmlns:a16="http://schemas.microsoft.com/office/drawing/2014/main" id="{EBBBD283-6CB0-CDD3-9FC0-3B550A40CABE}"/>
              </a:ext>
            </a:extLst>
          </p:cNvPr>
          <p:cNvPicPr>
            <a:picLocks noChangeAspect="1"/>
          </p:cNvPicPr>
          <p:nvPr/>
        </p:nvPicPr>
        <p:blipFill>
          <a:blip r:embed="rId4"/>
          <a:stretch>
            <a:fillRect/>
          </a:stretch>
        </p:blipFill>
        <p:spPr>
          <a:xfrm>
            <a:off x="935896" y="2745902"/>
            <a:ext cx="9260154" cy="1783404"/>
          </a:xfrm>
          <a:prstGeom prst="rect">
            <a:avLst/>
          </a:prstGeom>
        </p:spPr>
      </p:pic>
      <p:pic>
        <p:nvPicPr>
          <p:cNvPr id="11" name="Picture 10">
            <a:extLst>
              <a:ext uri="{FF2B5EF4-FFF2-40B4-BE49-F238E27FC236}">
                <a16:creationId xmlns:a16="http://schemas.microsoft.com/office/drawing/2014/main" id="{E4822F54-D4F3-9884-F3D9-B179D9B10C66}"/>
              </a:ext>
            </a:extLst>
          </p:cNvPr>
          <p:cNvPicPr>
            <a:picLocks noChangeAspect="1"/>
          </p:cNvPicPr>
          <p:nvPr/>
        </p:nvPicPr>
        <p:blipFill>
          <a:blip r:embed="rId5"/>
          <a:stretch>
            <a:fillRect/>
          </a:stretch>
        </p:blipFill>
        <p:spPr>
          <a:xfrm>
            <a:off x="935896" y="4615820"/>
            <a:ext cx="9260154" cy="1608306"/>
          </a:xfrm>
          <a:prstGeom prst="rect">
            <a:avLst/>
          </a:prstGeom>
        </p:spPr>
      </p:pic>
    </p:spTree>
    <p:extLst>
      <p:ext uri="{BB962C8B-B14F-4D97-AF65-F5344CB8AC3E}">
        <p14:creationId xmlns:p14="http://schemas.microsoft.com/office/powerpoint/2010/main" val="39149368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33874"/>
            <a:ext cx="3350968" cy="369332"/>
          </a:xfrm>
          <a:prstGeom prst="rect">
            <a:avLst/>
          </a:prstGeom>
          <a:noFill/>
        </p:spPr>
        <p:txBody>
          <a:bodyPr wrap="square" rtlCol="0">
            <a:spAutoFit/>
          </a:bodyPr>
          <a:lstStyle/>
          <a:p>
            <a:r>
              <a:rPr lang="en-US" b="1" dirty="0"/>
              <a:t>Approach 4 (Cont.): </a:t>
            </a:r>
            <a:endParaRPr lang="en-IN" b="1" dirty="0"/>
          </a:p>
        </p:txBody>
      </p:sp>
      <p:sp>
        <p:nvSpPr>
          <p:cNvPr id="5" name="TextBox 4">
            <a:extLst>
              <a:ext uri="{FF2B5EF4-FFF2-40B4-BE49-F238E27FC236}">
                <a16:creationId xmlns:a16="http://schemas.microsoft.com/office/drawing/2014/main" id="{6687364D-4DDD-45D9-0423-A2EDCBF8B8A8}"/>
              </a:ext>
            </a:extLst>
          </p:cNvPr>
          <p:cNvSpPr txBox="1"/>
          <p:nvPr/>
        </p:nvSpPr>
        <p:spPr>
          <a:xfrm>
            <a:off x="935896" y="1179025"/>
            <a:ext cx="8955355" cy="369332"/>
          </a:xfrm>
          <a:prstGeom prst="rect">
            <a:avLst/>
          </a:prstGeom>
          <a:noFill/>
        </p:spPr>
        <p:txBody>
          <a:bodyPr wrap="square" rtlCol="0">
            <a:spAutoFit/>
          </a:bodyPr>
          <a:lstStyle/>
          <a:p>
            <a:r>
              <a:rPr lang="en-US" sz="1800" b="0" i="0" u="none" strike="noStrike" baseline="0" dirty="0">
                <a:latin typeface="CMBX10"/>
              </a:rPr>
              <a:t>Train, Validation Mean Accuracy/Loss &amp; Standard Deviation Across Different Seeds</a:t>
            </a:r>
            <a:endParaRPr lang="en-IN" dirty="0"/>
          </a:p>
        </p:txBody>
      </p:sp>
      <p:pic>
        <p:nvPicPr>
          <p:cNvPr id="3" name="Picture 2">
            <a:extLst>
              <a:ext uri="{FF2B5EF4-FFF2-40B4-BE49-F238E27FC236}">
                <a16:creationId xmlns:a16="http://schemas.microsoft.com/office/drawing/2014/main" id="{DC87781C-BD65-9680-2B5E-37DC47B1D4C7}"/>
              </a:ext>
            </a:extLst>
          </p:cNvPr>
          <p:cNvPicPr>
            <a:picLocks noChangeAspect="1"/>
          </p:cNvPicPr>
          <p:nvPr/>
        </p:nvPicPr>
        <p:blipFill>
          <a:blip r:embed="rId3"/>
          <a:stretch>
            <a:fillRect/>
          </a:stretch>
        </p:blipFill>
        <p:spPr>
          <a:xfrm>
            <a:off x="818155" y="2185225"/>
            <a:ext cx="3889420" cy="2995306"/>
          </a:xfrm>
          <a:prstGeom prst="rect">
            <a:avLst/>
          </a:prstGeom>
        </p:spPr>
      </p:pic>
      <p:pic>
        <p:nvPicPr>
          <p:cNvPr id="8" name="Picture 7">
            <a:extLst>
              <a:ext uri="{FF2B5EF4-FFF2-40B4-BE49-F238E27FC236}">
                <a16:creationId xmlns:a16="http://schemas.microsoft.com/office/drawing/2014/main" id="{1DAFFBC4-3946-2092-9640-0F2964B43069}"/>
              </a:ext>
            </a:extLst>
          </p:cNvPr>
          <p:cNvPicPr>
            <a:picLocks noChangeAspect="1"/>
          </p:cNvPicPr>
          <p:nvPr/>
        </p:nvPicPr>
        <p:blipFill>
          <a:blip r:embed="rId4"/>
          <a:stretch>
            <a:fillRect/>
          </a:stretch>
        </p:blipFill>
        <p:spPr>
          <a:xfrm>
            <a:off x="6096000" y="2185225"/>
            <a:ext cx="3889420" cy="2995306"/>
          </a:xfrm>
          <a:prstGeom prst="rect">
            <a:avLst/>
          </a:prstGeom>
        </p:spPr>
      </p:pic>
    </p:spTree>
    <p:extLst>
      <p:ext uri="{BB962C8B-B14F-4D97-AF65-F5344CB8AC3E}">
        <p14:creationId xmlns:p14="http://schemas.microsoft.com/office/powerpoint/2010/main" val="20964456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7" y="643706"/>
            <a:ext cx="3350968" cy="369332"/>
          </a:xfrm>
          <a:prstGeom prst="rect">
            <a:avLst/>
          </a:prstGeom>
          <a:noFill/>
        </p:spPr>
        <p:txBody>
          <a:bodyPr wrap="square" rtlCol="0">
            <a:spAutoFit/>
          </a:bodyPr>
          <a:lstStyle/>
          <a:p>
            <a:r>
              <a:rPr lang="en-US" b="1" dirty="0"/>
              <a:t>Approach 4 (Cont.): </a:t>
            </a:r>
            <a:endParaRPr lang="en-IN" b="1" dirty="0"/>
          </a:p>
        </p:txBody>
      </p:sp>
      <p:graphicFrame>
        <p:nvGraphicFramePr>
          <p:cNvPr id="11" name="Table 10">
            <a:extLst>
              <a:ext uri="{FF2B5EF4-FFF2-40B4-BE49-F238E27FC236}">
                <a16:creationId xmlns:a16="http://schemas.microsoft.com/office/drawing/2014/main" id="{F1B97355-BCA5-EF42-7EC7-C04F89D3D556}"/>
              </a:ext>
            </a:extLst>
          </p:cNvPr>
          <p:cNvGraphicFramePr>
            <a:graphicFrameLocks noGrp="1"/>
          </p:cNvGraphicFramePr>
          <p:nvPr>
            <p:extLst>
              <p:ext uri="{D42A27DB-BD31-4B8C-83A1-F6EECF244321}">
                <p14:modId xmlns:p14="http://schemas.microsoft.com/office/powerpoint/2010/main" val="3287149819"/>
              </p:ext>
            </p:extLst>
          </p:nvPr>
        </p:nvGraphicFramePr>
        <p:xfrm>
          <a:off x="935897" y="1706880"/>
          <a:ext cx="10381032" cy="1005840"/>
        </p:xfrm>
        <a:graphic>
          <a:graphicData uri="http://schemas.openxmlformats.org/drawingml/2006/table">
            <a:tbl>
              <a:tblPr firstRow="1" bandRow="1">
                <a:tableStyleId>{7E9639D4-E3E2-4D34-9284-5A2195B3D0D7}</a:tableStyleId>
              </a:tblPr>
              <a:tblGrid>
                <a:gridCol w="833909">
                  <a:extLst>
                    <a:ext uri="{9D8B030D-6E8A-4147-A177-3AD203B41FA5}">
                      <a16:colId xmlns:a16="http://schemas.microsoft.com/office/drawing/2014/main" val="3342345000"/>
                    </a:ext>
                  </a:extLst>
                </a:gridCol>
                <a:gridCol w="1582994">
                  <a:extLst>
                    <a:ext uri="{9D8B030D-6E8A-4147-A177-3AD203B41FA5}">
                      <a16:colId xmlns:a16="http://schemas.microsoft.com/office/drawing/2014/main" val="362116387"/>
                    </a:ext>
                  </a:extLst>
                </a:gridCol>
                <a:gridCol w="1494503">
                  <a:extLst>
                    <a:ext uri="{9D8B030D-6E8A-4147-A177-3AD203B41FA5}">
                      <a16:colId xmlns:a16="http://schemas.microsoft.com/office/drawing/2014/main" val="3527061674"/>
                    </a:ext>
                  </a:extLst>
                </a:gridCol>
                <a:gridCol w="1425732">
                  <a:extLst>
                    <a:ext uri="{9D8B030D-6E8A-4147-A177-3AD203B41FA5}">
                      <a16:colId xmlns:a16="http://schemas.microsoft.com/office/drawing/2014/main" val="3442088078"/>
                    </a:ext>
                  </a:extLst>
                </a:gridCol>
                <a:gridCol w="1148397">
                  <a:extLst>
                    <a:ext uri="{9D8B030D-6E8A-4147-A177-3AD203B41FA5}">
                      <a16:colId xmlns:a16="http://schemas.microsoft.com/office/drawing/2014/main" val="2215941605"/>
                    </a:ext>
                  </a:extLst>
                </a:gridCol>
                <a:gridCol w="1319445">
                  <a:extLst>
                    <a:ext uri="{9D8B030D-6E8A-4147-A177-3AD203B41FA5}">
                      <a16:colId xmlns:a16="http://schemas.microsoft.com/office/drawing/2014/main" val="647912909"/>
                    </a:ext>
                  </a:extLst>
                </a:gridCol>
                <a:gridCol w="1376517">
                  <a:extLst>
                    <a:ext uri="{9D8B030D-6E8A-4147-A177-3AD203B41FA5}">
                      <a16:colId xmlns:a16="http://schemas.microsoft.com/office/drawing/2014/main" val="1369822801"/>
                    </a:ext>
                  </a:extLst>
                </a:gridCol>
                <a:gridCol w="1199535">
                  <a:extLst>
                    <a:ext uri="{9D8B030D-6E8A-4147-A177-3AD203B41FA5}">
                      <a16:colId xmlns:a16="http://schemas.microsoft.com/office/drawing/2014/main" val="640233852"/>
                    </a:ext>
                  </a:extLst>
                </a:gridCol>
              </a:tblGrid>
              <a:tr h="285734">
                <a:tc>
                  <a:txBody>
                    <a:bodyPr/>
                    <a:lstStyle/>
                    <a:p>
                      <a:r>
                        <a:rPr lang="en-US" dirty="0"/>
                        <a:t>Epoch</a:t>
                      </a:r>
                      <a:endParaRPr lang="en-IN" dirty="0"/>
                    </a:p>
                  </a:txBody>
                  <a:tcPr/>
                </a:tc>
                <a:tc>
                  <a:txBody>
                    <a:bodyPr/>
                    <a:lstStyle/>
                    <a:p>
                      <a:r>
                        <a:rPr lang="en-US" dirty="0"/>
                        <a:t>Batch Size</a:t>
                      </a:r>
                      <a:endParaRPr lang="en-IN" dirty="0"/>
                    </a:p>
                  </a:txBody>
                  <a:tcPr/>
                </a:tc>
                <a:tc>
                  <a:txBody>
                    <a:bodyPr/>
                    <a:lstStyle/>
                    <a:p>
                      <a:r>
                        <a:rPr lang="en-US" dirty="0"/>
                        <a:t>Learning Rate</a:t>
                      </a:r>
                      <a:endParaRPr lang="en-IN" dirty="0"/>
                    </a:p>
                  </a:txBody>
                  <a:tcPr/>
                </a:tc>
                <a:tc>
                  <a:txBody>
                    <a:bodyPr/>
                    <a:lstStyle/>
                    <a:p>
                      <a:r>
                        <a:rPr lang="en-US" dirty="0"/>
                        <a:t>Dropout rate</a:t>
                      </a:r>
                      <a:endParaRPr lang="en-IN" dirty="0"/>
                    </a:p>
                  </a:txBody>
                  <a:tcPr/>
                </a:tc>
                <a:tc>
                  <a:txBody>
                    <a:bodyPr/>
                    <a:lstStyle/>
                    <a:p>
                      <a:r>
                        <a:rPr lang="en-US" dirty="0"/>
                        <a:t>Train Accuracy</a:t>
                      </a:r>
                      <a:endParaRPr lang="en-IN" dirty="0"/>
                    </a:p>
                  </a:txBody>
                  <a:tcPr/>
                </a:tc>
                <a:tc>
                  <a:txBody>
                    <a:bodyPr/>
                    <a:lstStyle/>
                    <a:p>
                      <a:r>
                        <a:rPr lang="en-US" dirty="0"/>
                        <a:t>Validation Accuracy</a:t>
                      </a:r>
                      <a:endParaRPr lang="en-IN" dirty="0"/>
                    </a:p>
                  </a:txBody>
                  <a:tcPr/>
                </a:tc>
                <a:tc>
                  <a:txBody>
                    <a:bodyPr/>
                    <a:lstStyle/>
                    <a:p>
                      <a:r>
                        <a:rPr lang="en-US" dirty="0"/>
                        <a:t>Train Loss</a:t>
                      </a:r>
                      <a:endParaRPr lang="en-IN" dirty="0"/>
                    </a:p>
                  </a:txBody>
                  <a:tcPr/>
                </a:tc>
                <a:tc>
                  <a:txBody>
                    <a:bodyPr/>
                    <a:lstStyle/>
                    <a:p>
                      <a:r>
                        <a:rPr lang="en-US" dirty="0"/>
                        <a:t>Val Loss</a:t>
                      </a:r>
                      <a:endParaRPr lang="en-IN" dirty="0"/>
                    </a:p>
                  </a:txBody>
                  <a:tcPr/>
                </a:tc>
                <a:extLst>
                  <a:ext uri="{0D108BD9-81ED-4DB2-BD59-A6C34878D82A}">
                    <a16:rowId xmlns:a16="http://schemas.microsoft.com/office/drawing/2014/main" val="799211327"/>
                  </a:ext>
                </a:extLst>
              </a:tr>
              <a:tr h="289702">
                <a:tc>
                  <a:txBody>
                    <a:bodyPr/>
                    <a:lstStyle/>
                    <a:p>
                      <a:r>
                        <a:rPr lang="en-US" dirty="0"/>
                        <a:t>8</a:t>
                      </a:r>
                      <a:endParaRPr lang="en-IN" dirty="0"/>
                    </a:p>
                  </a:txBody>
                  <a:tcPr/>
                </a:tc>
                <a:tc>
                  <a:txBody>
                    <a:bodyPr/>
                    <a:lstStyle/>
                    <a:p>
                      <a:r>
                        <a:rPr lang="en-US" dirty="0"/>
                        <a:t>64</a:t>
                      </a:r>
                      <a:endParaRPr lang="en-IN" dirty="0"/>
                    </a:p>
                  </a:txBody>
                  <a:tcPr/>
                </a:tc>
                <a:tc>
                  <a:txBody>
                    <a:bodyPr/>
                    <a:lstStyle/>
                    <a:p>
                      <a:r>
                        <a:rPr lang="en-US" dirty="0"/>
                        <a:t>2e-5</a:t>
                      </a:r>
                      <a:endParaRPr lang="en-IN" dirty="0"/>
                    </a:p>
                  </a:txBody>
                  <a:tcPr/>
                </a:tc>
                <a:tc>
                  <a:txBody>
                    <a:bodyPr/>
                    <a:lstStyle/>
                    <a:p>
                      <a:r>
                        <a:rPr lang="en-US" dirty="0"/>
                        <a:t>0.3</a:t>
                      </a:r>
                      <a:endParaRPr lang="en-IN" dirty="0"/>
                    </a:p>
                  </a:txBody>
                  <a:tcPr/>
                </a:tc>
                <a:tc>
                  <a:txBody>
                    <a:bodyPr/>
                    <a:lstStyle/>
                    <a:p>
                      <a:r>
                        <a:rPr lang="en-US" dirty="0"/>
                        <a:t>82.77%</a:t>
                      </a:r>
                      <a:endParaRPr lang="en-IN" dirty="0"/>
                    </a:p>
                  </a:txBody>
                  <a:tcPr/>
                </a:tc>
                <a:tc>
                  <a:txBody>
                    <a:bodyPr/>
                    <a:lstStyle/>
                    <a:p>
                      <a:r>
                        <a:rPr lang="en-US" dirty="0"/>
                        <a:t>72.61%</a:t>
                      </a:r>
                      <a:endParaRPr lang="en-IN" dirty="0"/>
                    </a:p>
                  </a:txBody>
                  <a:tcPr/>
                </a:tc>
                <a:tc>
                  <a:txBody>
                    <a:bodyPr/>
                    <a:lstStyle/>
                    <a:p>
                      <a:r>
                        <a:rPr lang="en-US" dirty="0"/>
                        <a:t>~0.006</a:t>
                      </a:r>
                      <a:endParaRPr lang="en-IN" dirty="0"/>
                    </a:p>
                  </a:txBody>
                  <a:tcPr/>
                </a:tc>
                <a:tc>
                  <a:txBody>
                    <a:bodyPr/>
                    <a:lstStyle/>
                    <a:p>
                      <a:r>
                        <a:rPr lang="en-US" dirty="0"/>
                        <a:t>~0.011</a:t>
                      </a:r>
                      <a:endParaRPr lang="en-IN" dirty="0"/>
                    </a:p>
                  </a:txBody>
                  <a:tcPr/>
                </a:tc>
                <a:extLst>
                  <a:ext uri="{0D108BD9-81ED-4DB2-BD59-A6C34878D82A}">
                    <a16:rowId xmlns:a16="http://schemas.microsoft.com/office/drawing/2014/main" val="286097317"/>
                  </a:ext>
                </a:extLst>
              </a:tr>
            </a:tbl>
          </a:graphicData>
        </a:graphic>
      </p:graphicFrame>
      <p:sp>
        <p:nvSpPr>
          <p:cNvPr id="13" name="TextBox 12">
            <a:extLst>
              <a:ext uri="{FF2B5EF4-FFF2-40B4-BE49-F238E27FC236}">
                <a16:creationId xmlns:a16="http://schemas.microsoft.com/office/drawing/2014/main" id="{E1820324-949A-A2D1-190B-A096A092CB10}"/>
              </a:ext>
            </a:extLst>
          </p:cNvPr>
          <p:cNvSpPr txBox="1"/>
          <p:nvPr/>
        </p:nvSpPr>
        <p:spPr>
          <a:xfrm>
            <a:off x="935897" y="1170377"/>
            <a:ext cx="3350968" cy="369332"/>
          </a:xfrm>
          <a:prstGeom prst="rect">
            <a:avLst/>
          </a:prstGeom>
          <a:noFill/>
        </p:spPr>
        <p:txBody>
          <a:bodyPr wrap="square" rtlCol="0">
            <a:spAutoFit/>
          </a:bodyPr>
          <a:lstStyle/>
          <a:p>
            <a:r>
              <a:rPr lang="en-US" b="1" dirty="0"/>
              <a:t>Scores</a:t>
            </a:r>
            <a:endParaRPr lang="en-IN" b="1" dirty="0"/>
          </a:p>
        </p:txBody>
      </p:sp>
      <p:sp>
        <p:nvSpPr>
          <p:cNvPr id="7" name="TextBox 6">
            <a:extLst>
              <a:ext uri="{FF2B5EF4-FFF2-40B4-BE49-F238E27FC236}">
                <a16:creationId xmlns:a16="http://schemas.microsoft.com/office/drawing/2014/main" id="{54FE5F08-20C7-C23C-362C-A6A70FFE3370}"/>
              </a:ext>
            </a:extLst>
          </p:cNvPr>
          <p:cNvSpPr txBox="1"/>
          <p:nvPr/>
        </p:nvSpPr>
        <p:spPr>
          <a:xfrm>
            <a:off x="6902246" y="1706880"/>
            <a:ext cx="294968" cy="369332"/>
          </a:xfrm>
          <a:prstGeom prst="rect">
            <a:avLst/>
          </a:prstGeom>
          <a:noFill/>
        </p:spPr>
        <p:txBody>
          <a:bodyPr wrap="square">
            <a:spAutoFit/>
          </a:bodyPr>
          <a:lstStyle/>
          <a:p>
            <a:r>
              <a:rPr lang="en-IN" b="0" i="0" dirty="0">
                <a:solidFill>
                  <a:srgbClr val="E8E8E8"/>
                </a:solidFill>
                <a:effectLst/>
                <a:highlight>
                  <a:srgbClr val="1F1F1F"/>
                </a:highlight>
                <a:latin typeface="Google Sans"/>
              </a:rPr>
              <a:t>x̄</a:t>
            </a:r>
            <a:endParaRPr lang="en-IN" dirty="0"/>
          </a:p>
        </p:txBody>
      </p:sp>
      <p:sp>
        <p:nvSpPr>
          <p:cNvPr id="8" name="TextBox 7">
            <a:extLst>
              <a:ext uri="{FF2B5EF4-FFF2-40B4-BE49-F238E27FC236}">
                <a16:creationId xmlns:a16="http://schemas.microsoft.com/office/drawing/2014/main" id="{8DD83AEF-321C-CDE9-2941-B8FBC048A77E}"/>
              </a:ext>
            </a:extLst>
          </p:cNvPr>
          <p:cNvSpPr txBox="1"/>
          <p:nvPr/>
        </p:nvSpPr>
        <p:spPr>
          <a:xfrm>
            <a:off x="8490156" y="1706880"/>
            <a:ext cx="294968" cy="369332"/>
          </a:xfrm>
          <a:prstGeom prst="rect">
            <a:avLst/>
          </a:prstGeom>
          <a:noFill/>
        </p:spPr>
        <p:txBody>
          <a:bodyPr wrap="square">
            <a:spAutoFit/>
          </a:bodyPr>
          <a:lstStyle/>
          <a:p>
            <a:r>
              <a:rPr lang="en-IN" b="0" i="0" dirty="0">
                <a:solidFill>
                  <a:srgbClr val="E8E8E8"/>
                </a:solidFill>
                <a:effectLst/>
                <a:highlight>
                  <a:srgbClr val="1F1F1F"/>
                </a:highlight>
                <a:latin typeface="Google Sans"/>
              </a:rPr>
              <a:t>x̄</a:t>
            </a:r>
            <a:endParaRPr lang="en-IN" dirty="0"/>
          </a:p>
        </p:txBody>
      </p:sp>
      <p:sp>
        <p:nvSpPr>
          <p:cNvPr id="9" name="TextBox 8">
            <a:extLst>
              <a:ext uri="{FF2B5EF4-FFF2-40B4-BE49-F238E27FC236}">
                <a16:creationId xmlns:a16="http://schemas.microsoft.com/office/drawing/2014/main" id="{37228321-F9D0-8EC6-37DD-2891E4A25D2A}"/>
              </a:ext>
            </a:extLst>
          </p:cNvPr>
          <p:cNvSpPr txBox="1"/>
          <p:nvPr/>
        </p:nvSpPr>
        <p:spPr>
          <a:xfrm>
            <a:off x="9783098" y="1706880"/>
            <a:ext cx="294968" cy="369332"/>
          </a:xfrm>
          <a:prstGeom prst="rect">
            <a:avLst/>
          </a:prstGeom>
          <a:noFill/>
        </p:spPr>
        <p:txBody>
          <a:bodyPr wrap="square">
            <a:spAutoFit/>
          </a:bodyPr>
          <a:lstStyle/>
          <a:p>
            <a:r>
              <a:rPr lang="en-IN" b="0" i="0" dirty="0">
                <a:solidFill>
                  <a:srgbClr val="E8E8E8"/>
                </a:solidFill>
                <a:effectLst/>
                <a:highlight>
                  <a:srgbClr val="1F1F1F"/>
                </a:highlight>
                <a:latin typeface="Google Sans"/>
              </a:rPr>
              <a:t>x̄</a:t>
            </a:r>
            <a:endParaRPr lang="en-IN" dirty="0"/>
          </a:p>
        </p:txBody>
      </p:sp>
      <p:sp>
        <p:nvSpPr>
          <p:cNvPr id="10" name="TextBox 9">
            <a:extLst>
              <a:ext uri="{FF2B5EF4-FFF2-40B4-BE49-F238E27FC236}">
                <a16:creationId xmlns:a16="http://schemas.microsoft.com/office/drawing/2014/main" id="{9D5E257F-09BA-A99F-D7C0-42B44489DCE1}"/>
              </a:ext>
            </a:extLst>
          </p:cNvPr>
          <p:cNvSpPr txBox="1"/>
          <p:nvPr/>
        </p:nvSpPr>
        <p:spPr>
          <a:xfrm>
            <a:off x="10928556" y="1706880"/>
            <a:ext cx="294968" cy="369332"/>
          </a:xfrm>
          <a:prstGeom prst="rect">
            <a:avLst/>
          </a:prstGeom>
          <a:noFill/>
        </p:spPr>
        <p:txBody>
          <a:bodyPr wrap="square">
            <a:spAutoFit/>
          </a:bodyPr>
          <a:lstStyle/>
          <a:p>
            <a:r>
              <a:rPr lang="en-IN" b="0" i="0" dirty="0">
                <a:solidFill>
                  <a:srgbClr val="E8E8E8"/>
                </a:solidFill>
                <a:effectLst/>
                <a:highlight>
                  <a:srgbClr val="1F1F1F"/>
                </a:highlight>
                <a:latin typeface="Google Sans"/>
              </a:rPr>
              <a:t>x̄</a:t>
            </a:r>
            <a:endParaRPr lang="en-IN" dirty="0"/>
          </a:p>
        </p:txBody>
      </p:sp>
      <p:pic>
        <p:nvPicPr>
          <p:cNvPr id="4" name="Graphic 3" descr="Downward trend graph with solid fill">
            <a:extLst>
              <a:ext uri="{FF2B5EF4-FFF2-40B4-BE49-F238E27FC236}">
                <a16:creationId xmlns:a16="http://schemas.microsoft.com/office/drawing/2014/main" id="{128EF24A-5D39-7E45-6ED5-F00761E51E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72608" y="2406680"/>
            <a:ext cx="306040" cy="306040"/>
          </a:xfrm>
          <a:prstGeom prst="rect">
            <a:avLst/>
          </a:prstGeom>
        </p:spPr>
      </p:pic>
      <p:pic>
        <p:nvPicPr>
          <p:cNvPr id="5" name="Graphic 4" descr="Upward trend with solid fill">
            <a:extLst>
              <a:ext uri="{FF2B5EF4-FFF2-40B4-BE49-F238E27FC236}">
                <a16:creationId xmlns:a16="http://schemas.microsoft.com/office/drawing/2014/main" id="{5F49B214-B421-0DF4-B5CB-88DEF74EA0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8556" y="2395865"/>
            <a:ext cx="287570" cy="287570"/>
          </a:xfrm>
          <a:prstGeom prst="rect">
            <a:avLst/>
          </a:prstGeom>
        </p:spPr>
      </p:pic>
    </p:spTree>
    <p:extLst>
      <p:ext uri="{BB962C8B-B14F-4D97-AF65-F5344CB8AC3E}">
        <p14:creationId xmlns:p14="http://schemas.microsoft.com/office/powerpoint/2010/main" val="5464726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EEACD4-8683-F60D-3260-A701EA0FBA3F}"/>
              </a:ext>
            </a:extLst>
          </p:cNvPr>
          <p:cNvSpPr txBox="1"/>
          <p:nvPr/>
        </p:nvSpPr>
        <p:spPr>
          <a:xfrm>
            <a:off x="935896" y="633874"/>
            <a:ext cx="7126556" cy="369332"/>
          </a:xfrm>
          <a:prstGeom prst="rect">
            <a:avLst/>
          </a:prstGeom>
          <a:noFill/>
        </p:spPr>
        <p:txBody>
          <a:bodyPr wrap="square" rtlCol="0">
            <a:spAutoFit/>
          </a:bodyPr>
          <a:lstStyle/>
          <a:p>
            <a:r>
              <a:rPr lang="en-US" b="1" dirty="0"/>
              <a:t>Approach 1 vs Approach 2 vs Approach 3 vs Approach 4 (Validation Data)</a:t>
            </a:r>
            <a:endParaRPr lang="en-IN" b="1" dirty="0"/>
          </a:p>
        </p:txBody>
      </p:sp>
      <p:graphicFrame>
        <p:nvGraphicFramePr>
          <p:cNvPr id="12" name="Table 11">
            <a:extLst>
              <a:ext uri="{FF2B5EF4-FFF2-40B4-BE49-F238E27FC236}">
                <a16:creationId xmlns:a16="http://schemas.microsoft.com/office/drawing/2014/main" id="{CC34A82A-112D-DBCD-505A-6B7488AF2609}"/>
              </a:ext>
            </a:extLst>
          </p:cNvPr>
          <p:cNvGraphicFramePr>
            <a:graphicFrameLocks noGrp="1"/>
          </p:cNvGraphicFramePr>
          <p:nvPr>
            <p:extLst>
              <p:ext uri="{D42A27DB-BD31-4B8C-83A1-F6EECF244321}">
                <p14:modId xmlns:p14="http://schemas.microsoft.com/office/powerpoint/2010/main" val="1020968760"/>
              </p:ext>
            </p:extLst>
          </p:nvPr>
        </p:nvGraphicFramePr>
        <p:xfrm>
          <a:off x="935895" y="1128808"/>
          <a:ext cx="9830426" cy="2421488"/>
        </p:xfrm>
        <a:graphic>
          <a:graphicData uri="http://schemas.openxmlformats.org/drawingml/2006/table">
            <a:tbl>
              <a:tblPr firstRow="1" bandRow="1">
                <a:tableStyleId>{7E9639D4-E3E2-4D34-9284-5A2195B3D0D7}</a:tableStyleId>
              </a:tblPr>
              <a:tblGrid>
                <a:gridCol w="2210428">
                  <a:extLst>
                    <a:ext uri="{9D8B030D-6E8A-4147-A177-3AD203B41FA5}">
                      <a16:colId xmlns:a16="http://schemas.microsoft.com/office/drawing/2014/main" val="450711946"/>
                    </a:ext>
                  </a:extLst>
                </a:gridCol>
                <a:gridCol w="208280">
                  <a:extLst>
                    <a:ext uri="{9D8B030D-6E8A-4147-A177-3AD203B41FA5}">
                      <a16:colId xmlns:a16="http://schemas.microsoft.com/office/drawing/2014/main" val="4124254348"/>
                    </a:ext>
                  </a:extLst>
                </a:gridCol>
                <a:gridCol w="1817165">
                  <a:extLst>
                    <a:ext uri="{9D8B030D-6E8A-4147-A177-3AD203B41FA5}">
                      <a16:colId xmlns:a16="http://schemas.microsoft.com/office/drawing/2014/main" val="2671246960"/>
                    </a:ext>
                  </a:extLst>
                </a:gridCol>
                <a:gridCol w="2104103">
                  <a:extLst>
                    <a:ext uri="{9D8B030D-6E8A-4147-A177-3AD203B41FA5}">
                      <a16:colId xmlns:a16="http://schemas.microsoft.com/office/drawing/2014/main" val="4039302357"/>
                    </a:ext>
                  </a:extLst>
                </a:gridCol>
                <a:gridCol w="1553497">
                  <a:extLst>
                    <a:ext uri="{9D8B030D-6E8A-4147-A177-3AD203B41FA5}">
                      <a16:colId xmlns:a16="http://schemas.microsoft.com/office/drawing/2014/main" val="456893845"/>
                    </a:ext>
                  </a:extLst>
                </a:gridCol>
                <a:gridCol w="1936953">
                  <a:extLst>
                    <a:ext uri="{9D8B030D-6E8A-4147-A177-3AD203B41FA5}">
                      <a16:colId xmlns:a16="http://schemas.microsoft.com/office/drawing/2014/main" val="3364724342"/>
                    </a:ext>
                  </a:extLst>
                </a:gridCol>
              </a:tblGrid>
              <a:tr h="338679">
                <a:tc rowSpan="2" gridSpan="2">
                  <a:txBody>
                    <a:bodyPr/>
                    <a:lstStyle/>
                    <a:p>
                      <a:r>
                        <a:rPr lang="en-US" dirty="0"/>
                        <a:t>Approach</a:t>
                      </a:r>
                      <a:endParaRPr lang="en-IN" dirty="0"/>
                    </a:p>
                  </a:txBody>
                  <a:tcPr/>
                </a:tc>
                <a:tc rowSpan="2" hMerge="1">
                  <a:txBody>
                    <a:bodyPr/>
                    <a:lstStyle/>
                    <a:p>
                      <a:endParaRPr lang="en-IN"/>
                    </a:p>
                  </a:txBody>
                  <a:tcPr/>
                </a:tc>
                <a:tc>
                  <a:txBody>
                    <a:bodyPr/>
                    <a:lstStyle/>
                    <a:p>
                      <a:r>
                        <a:rPr lang="en-US" dirty="0"/>
                        <a:t>distilBERT</a:t>
                      </a:r>
                      <a:endParaRPr lang="en-IN" dirty="0"/>
                    </a:p>
                  </a:txBody>
                  <a:tcPr>
                    <a:lnR w="12700" cap="flat" cmpd="sng" algn="ctr">
                      <a:solidFill>
                        <a:schemeClr val="tx1"/>
                      </a:solidFill>
                      <a:prstDash val="solid"/>
                      <a:round/>
                      <a:headEnd type="none" w="med" len="med"/>
                      <a:tailEnd type="none" w="med" len="med"/>
                    </a:lnR>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2">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IN"/>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33740664"/>
                  </a:ext>
                </a:extLst>
              </a:tr>
              <a:tr h="592688">
                <a:tc gridSpan="2" vMerge="1">
                  <a:txBody>
                    <a:bodyPr/>
                    <a:lstStyle/>
                    <a:p>
                      <a:endParaRPr lang="en-IN"/>
                    </a:p>
                  </a:txBody>
                  <a:tcPr/>
                </a:tc>
                <a:tc hMerge="1" vMerge="1">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Train Accuracy</a:t>
                      </a:r>
                    </a:p>
                  </a:txBody>
                  <a:tcPr>
                    <a:lnR w="12700" cap="flat" cmpd="sng" algn="ctr">
                      <a:solidFill>
                        <a:schemeClr val="tx1"/>
                      </a:solidFill>
                      <a:prstDash val="solid"/>
                      <a:round/>
                      <a:headEnd type="none" w="med" len="med"/>
                      <a:tailEnd type="none" w="med" len="med"/>
                    </a:lnR>
                  </a:tcPr>
                </a:tc>
                <a:tc>
                  <a:txBody>
                    <a:bodyPr/>
                    <a:lstStyle/>
                    <a:p>
                      <a:r>
                        <a:rPr lang="en-US" dirty="0"/>
                        <a:t>Validation 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Training Loss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Validation Loss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27241097"/>
                  </a:ext>
                </a:extLst>
              </a:tr>
              <a:tr h="338679">
                <a:tc>
                  <a:txBody>
                    <a:bodyPr/>
                    <a:lstStyle/>
                    <a:p>
                      <a:r>
                        <a:rPr lang="en-US" dirty="0"/>
                        <a:t>Approach 1</a:t>
                      </a:r>
                      <a:endParaRPr lang="en-IN" dirty="0"/>
                    </a:p>
                  </a:txBody>
                  <a:tcPr>
                    <a:lnR w="12700" cap="flat" cmpd="sng" algn="ctr">
                      <a:solidFill>
                        <a:schemeClr val="tx1"/>
                      </a:solidFill>
                      <a:prstDash val="solid"/>
                      <a:round/>
                      <a:headEnd type="none" w="med" len="med"/>
                      <a:tailEnd type="none" w="med" len="med"/>
                    </a:lnR>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IN" dirty="0"/>
                        <a:t>83.25</a:t>
                      </a:r>
                    </a:p>
                  </a:txBody>
                  <a:tcPr>
                    <a:lnR w="12700" cap="flat" cmpd="sng" algn="ctr">
                      <a:solidFill>
                        <a:schemeClr val="tx1"/>
                      </a:solidFill>
                      <a:prstDash val="solid"/>
                      <a:round/>
                      <a:headEnd type="none" w="med" len="med"/>
                      <a:tailEnd type="none" w="med" len="med"/>
                    </a:lnR>
                  </a:tcPr>
                </a:tc>
                <a:tc>
                  <a:txBody>
                    <a:bodyPr/>
                    <a:lstStyle/>
                    <a:p>
                      <a:pPr algn="ctr"/>
                      <a:r>
                        <a:rPr lang="en-IN" dirty="0"/>
                        <a:t>73.16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0.0247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0.203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35906359"/>
                  </a:ext>
                </a:extLst>
              </a:tr>
              <a:tr h="343382">
                <a:tc>
                  <a:txBody>
                    <a:bodyPr/>
                    <a:lstStyle/>
                    <a:p>
                      <a:r>
                        <a:rPr lang="en-US" dirty="0"/>
                        <a:t>Approach 2</a:t>
                      </a:r>
                      <a:endParaRPr lang="en-IN" dirty="0"/>
                    </a:p>
                  </a:txBody>
                  <a:tcPr>
                    <a:lnR w="12700" cap="flat" cmpd="sng" algn="ctr">
                      <a:solidFill>
                        <a:schemeClr val="tx1"/>
                      </a:solidFill>
                      <a:prstDash val="solid"/>
                      <a:round/>
                      <a:headEnd type="none" w="med" len="med"/>
                      <a:tailEnd type="none" w="med" len="med"/>
                    </a:lnR>
                  </a:tcPr>
                </a:tc>
                <a:tc>
                  <a:txBody>
                    <a:bodyPr/>
                    <a:lstStyle/>
                    <a:p>
                      <a:endParaRPr lang="en-IN" dirty="0"/>
                    </a:p>
                  </a:txBody>
                  <a:tcPr>
                    <a:lnL w="12700" cap="flat" cmpd="sng" algn="ctr">
                      <a:solidFill>
                        <a:schemeClr val="tx1"/>
                      </a:solidFill>
                      <a:prstDash val="solid"/>
                      <a:round/>
                      <a:headEnd type="none" w="med" len="med"/>
                      <a:tailEnd type="none" w="med" len="med"/>
                    </a:lnL>
                  </a:tcPr>
                </a:tc>
                <a:tc>
                  <a:txBody>
                    <a:bodyPr/>
                    <a:lstStyle/>
                    <a:p>
                      <a:pPr algn="ctr"/>
                      <a:r>
                        <a:rPr lang="en-IN" dirty="0"/>
                        <a:t>77.63</a:t>
                      </a:r>
                    </a:p>
                  </a:txBody>
                  <a:tcPr>
                    <a:lnR w="12700" cap="flat" cmpd="sng" algn="ctr">
                      <a:solidFill>
                        <a:schemeClr val="tx1"/>
                      </a:solidFill>
                      <a:prstDash val="solid"/>
                      <a:round/>
                      <a:headEnd type="none" w="med" len="med"/>
                      <a:tailEnd type="none" w="med" len="med"/>
                    </a:lnR>
                  </a:tcPr>
                </a:tc>
                <a:tc>
                  <a:txBody>
                    <a:bodyPr/>
                    <a:lstStyle/>
                    <a:p>
                      <a:pPr algn="ctr"/>
                      <a:r>
                        <a:rPr lang="en-IN" dirty="0"/>
                        <a:t>73.71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0.015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0.019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91257328"/>
                  </a:ext>
                </a:extLst>
              </a:tr>
              <a:tr h="343382">
                <a:tc>
                  <a:txBody>
                    <a:bodyPr/>
                    <a:lstStyle/>
                    <a:p>
                      <a:r>
                        <a:rPr lang="en-US" dirty="0"/>
                        <a:t>Approach 3</a:t>
                      </a:r>
                      <a:endParaRPr lang="en-IN" dirty="0"/>
                    </a:p>
                  </a:txBody>
                  <a:tcPr>
                    <a:lnR w="12700" cap="flat" cmpd="sng" algn="ctr">
                      <a:solidFill>
                        <a:schemeClr val="tx1"/>
                      </a:solidFill>
                      <a:prstDash val="solid"/>
                      <a:round/>
                      <a:headEnd type="none" w="med" len="med"/>
                      <a:tailEnd type="none" w="med" len="med"/>
                    </a:lnR>
                  </a:tcPr>
                </a:tc>
                <a:tc>
                  <a:txBody>
                    <a:bodyPr/>
                    <a:lstStyle/>
                    <a:p>
                      <a:endParaRPr lang="en-IN" dirty="0"/>
                    </a:p>
                  </a:txBody>
                  <a:tcPr>
                    <a:lnL w="12700" cap="flat" cmpd="sng" algn="ctr">
                      <a:solidFill>
                        <a:schemeClr val="tx1"/>
                      </a:solidFill>
                      <a:prstDash val="solid"/>
                      <a:round/>
                      <a:headEnd type="none" w="med" len="med"/>
                      <a:tailEnd type="none" w="med" len="med"/>
                    </a:lnL>
                  </a:tcPr>
                </a:tc>
                <a:tc>
                  <a:txBody>
                    <a:bodyPr/>
                    <a:lstStyle/>
                    <a:p>
                      <a:pPr algn="ctr"/>
                      <a:r>
                        <a:rPr lang="en-IN" b="0" dirty="0"/>
                        <a:t>74.08</a:t>
                      </a:r>
                    </a:p>
                  </a:txBody>
                  <a:tcPr>
                    <a:lnR w="12700" cap="flat" cmpd="sng" algn="ctr">
                      <a:solidFill>
                        <a:schemeClr val="tx1"/>
                      </a:solidFill>
                      <a:prstDash val="solid"/>
                      <a:round/>
                      <a:headEnd type="none" w="med" len="med"/>
                      <a:tailEnd type="none" w="med" len="med"/>
                    </a:lnR>
                  </a:tcPr>
                </a:tc>
                <a:tc>
                  <a:txBody>
                    <a:bodyPr/>
                    <a:lstStyle/>
                    <a:p>
                      <a:pPr algn="ctr"/>
                      <a:r>
                        <a:rPr lang="en-IN" b="1" dirty="0"/>
                        <a:t>75.17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0.008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b="1" dirty="0"/>
                        <a:t>0.009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4763454"/>
                  </a:ext>
                </a:extLst>
              </a:tr>
              <a:tr h="343382">
                <a:tc>
                  <a:txBody>
                    <a:bodyPr/>
                    <a:lstStyle/>
                    <a:p>
                      <a:r>
                        <a:rPr lang="en-US" dirty="0"/>
                        <a:t>Approach 4</a:t>
                      </a:r>
                      <a:endParaRPr lang="en-IN" dirty="0"/>
                    </a:p>
                  </a:txBody>
                  <a:tcPr>
                    <a:lnR w="12700" cap="flat" cmpd="sng" algn="ctr">
                      <a:solidFill>
                        <a:schemeClr val="tx1"/>
                      </a:solidFill>
                      <a:prstDash val="solid"/>
                      <a:round/>
                      <a:headEnd type="none" w="med" len="med"/>
                      <a:tailEnd type="none" w="med" len="med"/>
                    </a:lnR>
                  </a:tcPr>
                </a:tc>
                <a:tc>
                  <a:txBody>
                    <a:bodyPr/>
                    <a:lstStyle/>
                    <a:p>
                      <a:endParaRPr lang="en-IN" dirty="0"/>
                    </a:p>
                  </a:txBody>
                  <a:tcPr>
                    <a:lnL w="12700" cap="flat" cmpd="sng" algn="ctr">
                      <a:solidFill>
                        <a:schemeClr val="tx1"/>
                      </a:solidFill>
                      <a:prstDash val="solid"/>
                      <a:round/>
                      <a:headEnd type="none" w="med" len="med"/>
                      <a:tailEnd type="none" w="med" len="med"/>
                    </a:lnL>
                  </a:tcPr>
                </a:tc>
                <a:tc>
                  <a:txBody>
                    <a:bodyPr/>
                    <a:lstStyle/>
                    <a:p>
                      <a:pPr algn="ctr"/>
                      <a:r>
                        <a:rPr lang="en-IN" b="0" dirty="0"/>
                        <a:t>82.77</a:t>
                      </a:r>
                    </a:p>
                  </a:txBody>
                  <a:tcPr>
                    <a:lnR w="12700" cap="flat" cmpd="sng" algn="ctr">
                      <a:solidFill>
                        <a:schemeClr val="tx1"/>
                      </a:solidFill>
                      <a:prstDash val="solid"/>
                      <a:round/>
                      <a:headEnd type="none" w="med" len="med"/>
                      <a:tailEnd type="none" w="med" len="med"/>
                    </a:lnR>
                  </a:tcPr>
                </a:tc>
                <a:tc>
                  <a:txBody>
                    <a:bodyPr/>
                    <a:lstStyle/>
                    <a:p>
                      <a:pPr algn="ctr"/>
                      <a:r>
                        <a:rPr lang="en-IN" b="0" dirty="0"/>
                        <a:t>72.61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0.006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0.011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85004961"/>
                  </a:ext>
                </a:extLst>
              </a:tr>
            </a:tbl>
          </a:graphicData>
        </a:graphic>
      </p:graphicFrame>
      <p:graphicFrame>
        <p:nvGraphicFramePr>
          <p:cNvPr id="19" name="Table 18">
            <a:extLst>
              <a:ext uri="{FF2B5EF4-FFF2-40B4-BE49-F238E27FC236}">
                <a16:creationId xmlns:a16="http://schemas.microsoft.com/office/drawing/2014/main" id="{DD1F686B-C204-00EE-9905-89513CDED64F}"/>
              </a:ext>
            </a:extLst>
          </p:cNvPr>
          <p:cNvGraphicFramePr>
            <a:graphicFrameLocks noGrp="1"/>
          </p:cNvGraphicFramePr>
          <p:nvPr>
            <p:extLst>
              <p:ext uri="{D42A27DB-BD31-4B8C-83A1-F6EECF244321}">
                <p14:modId xmlns:p14="http://schemas.microsoft.com/office/powerpoint/2010/main" val="1536157579"/>
              </p:ext>
            </p:extLst>
          </p:nvPr>
        </p:nvGraphicFramePr>
        <p:xfrm>
          <a:off x="935895" y="3738531"/>
          <a:ext cx="9830426" cy="2468880"/>
        </p:xfrm>
        <a:graphic>
          <a:graphicData uri="http://schemas.openxmlformats.org/drawingml/2006/table">
            <a:tbl>
              <a:tblPr firstRow="1" bandRow="1">
                <a:tableStyleId>{7E9639D4-E3E2-4D34-9284-5A2195B3D0D7}</a:tableStyleId>
              </a:tblPr>
              <a:tblGrid>
                <a:gridCol w="1394350">
                  <a:extLst>
                    <a:ext uri="{9D8B030D-6E8A-4147-A177-3AD203B41FA5}">
                      <a16:colId xmlns:a16="http://schemas.microsoft.com/office/drawing/2014/main" val="3342345000"/>
                    </a:ext>
                  </a:extLst>
                </a:gridCol>
                <a:gridCol w="1042220">
                  <a:extLst>
                    <a:ext uri="{9D8B030D-6E8A-4147-A177-3AD203B41FA5}">
                      <a16:colId xmlns:a16="http://schemas.microsoft.com/office/drawing/2014/main" val="362116387"/>
                    </a:ext>
                  </a:extLst>
                </a:gridCol>
                <a:gridCol w="844385">
                  <a:extLst>
                    <a:ext uri="{9D8B030D-6E8A-4147-A177-3AD203B41FA5}">
                      <a16:colId xmlns:a16="http://schemas.microsoft.com/office/drawing/2014/main" val="3933764056"/>
                    </a:ext>
                  </a:extLst>
                </a:gridCol>
                <a:gridCol w="758273">
                  <a:extLst>
                    <a:ext uri="{9D8B030D-6E8A-4147-A177-3AD203B41FA5}">
                      <a16:colId xmlns:a16="http://schemas.microsoft.com/office/drawing/2014/main" val="4265187235"/>
                    </a:ext>
                  </a:extLst>
                </a:gridCol>
                <a:gridCol w="1209367">
                  <a:extLst>
                    <a:ext uri="{9D8B030D-6E8A-4147-A177-3AD203B41FA5}">
                      <a16:colId xmlns:a16="http://schemas.microsoft.com/office/drawing/2014/main" val="3527061674"/>
                    </a:ext>
                  </a:extLst>
                </a:gridCol>
                <a:gridCol w="858553">
                  <a:extLst>
                    <a:ext uri="{9D8B030D-6E8A-4147-A177-3AD203B41FA5}">
                      <a16:colId xmlns:a16="http://schemas.microsoft.com/office/drawing/2014/main" val="3910637761"/>
                    </a:ext>
                  </a:extLst>
                </a:gridCol>
                <a:gridCol w="882872">
                  <a:extLst>
                    <a:ext uri="{9D8B030D-6E8A-4147-A177-3AD203B41FA5}">
                      <a16:colId xmlns:a16="http://schemas.microsoft.com/office/drawing/2014/main" val="3898055912"/>
                    </a:ext>
                  </a:extLst>
                </a:gridCol>
                <a:gridCol w="1149259">
                  <a:extLst>
                    <a:ext uri="{9D8B030D-6E8A-4147-A177-3AD203B41FA5}">
                      <a16:colId xmlns:a16="http://schemas.microsoft.com/office/drawing/2014/main" val="3935480841"/>
                    </a:ext>
                  </a:extLst>
                </a:gridCol>
                <a:gridCol w="884903">
                  <a:extLst>
                    <a:ext uri="{9D8B030D-6E8A-4147-A177-3AD203B41FA5}">
                      <a16:colId xmlns:a16="http://schemas.microsoft.com/office/drawing/2014/main" val="654080339"/>
                    </a:ext>
                  </a:extLst>
                </a:gridCol>
                <a:gridCol w="806244">
                  <a:extLst>
                    <a:ext uri="{9D8B030D-6E8A-4147-A177-3AD203B41FA5}">
                      <a16:colId xmlns:a16="http://schemas.microsoft.com/office/drawing/2014/main" val="3361946048"/>
                    </a:ext>
                  </a:extLst>
                </a:gridCol>
              </a:tblGrid>
              <a:tr h="320040">
                <a:tc rowSpan="2">
                  <a:txBody>
                    <a:bodyPr/>
                    <a:lstStyle/>
                    <a:p>
                      <a:r>
                        <a:rPr lang="en-US" dirty="0"/>
                        <a:t>Approach</a:t>
                      </a:r>
                      <a:endParaRPr lang="en-IN" dirty="0"/>
                    </a:p>
                  </a:txBody>
                  <a:tcPr>
                    <a:lnR w="12700" cap="flat" cmpd="sng" algn="ctr">
                      <a:solidFill>
                        <a:schemeClr val="tx1"/>
                      </a:solidFill>
                      <a:prstDash val="solid"/>
                      <a:round/>
                      <a:headEnd type="none" w="med" len="med"/>
                      <a:tailEnd type="none" w="med" len="med"/>
                    </a:lnR>
                  </a:tcPr>
                </a:tc>
                <a:tc gridSpan="3">
                  <a:txBody>
                    <a:bodyPr/>
                    <a:lstStyle/>
                    <a:p>
                      <a:r>
                        <a:rPr lang="en-US" dirty="0"/>
                        <a:t>Label 0</a:t>
                      </a:r>
                    </a:p>
                    <a:p>
                      <a:endParaRPr lang="en-IN"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3">
                  <a:txBody>
                    <a:bodyPr/>
                    <a:lstStyle/>
                    <a:p>
                      <a:r>
                        <a:rPr lang="en-US" dirty="0"/>
                        <a:t>Label 1</a:t>
                      </a:r>
                      <a:endParaRPr lang="en-IN" dirty="0"/>
                    </a:p>
                  </a:txBody>
                  <a:tcPr>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3">
                  <a:txBody>
                    <a:bodyPr/>
                    <a:lstStyle/>
                    <a:p>
                      <a:r>
                        <a:rPr lang="en-US" dirty="0"/>
                        <a:t>Label 2</a:t>
                      </a:r>
                      <a:endParaRPr lang="en-IN" dirty="0"/>
                    </a:p>
                  </a:txBody>
                  <a:tcPr>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99211327"/>
                  </a:ext>
                </a:extLst>
              </a:tr>
              <a:tr h="168317">
                <a:tc vMerge="1">
                  <a:txBody>
                    <a:bodyPr/>
                    <a:lstStyle/>
                    <a:p>
                      <a:endParaRPr lang="en-IN"/>
                    </a:p>
                  </a:txBody>
                  <a:tcPr/>
                </a:tc>
                <a:tc>
                  <a:txBody>
                    <a:bodyPr/>
                    <a:lstStyle/>
                    <a:p>
                      <a:r>
                        <a:rPr lang="en-US" dirty="0"/>
                        <a:t>Precision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Recall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F1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Precision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Recall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F1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Precision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Recall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F1</a:t>
                      </a:r>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9124982"/>
                  </a:ext>
                </a:extLst>
              </a:tr>
              <a:tr h="289702">
                <a:tc>
                  <a:txBody>
                    <a:bodyPr/>
                    <a:lstStyle/>
                    <a:p>
                      <a:r>
                        <a:rPr lang="en-US" dirty="0"/>
                        <a:t>Approach 1</a:t>
                      </a:r>
                      <a:endParaRPr lang="en-IN" dirty="0"/>
                    </a:p>
                  </a:txBody>
                  <a:tcPr>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71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69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70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62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64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63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86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IN" sz="1800" b="0" i="0" u="none" strike="noStrike" kern="1200" baseline="0" dirty="0">
                          <a:solidFill>
                            <a:schemeClr val="tx1"/>
                          </a:solidFill>
                          <a:latin typeface="+mn-lt"/>
                          <a:ea typeface="+mn-ea"/>
                          <a:cs typeface="+mn-cs"/>
                        </a:rPr>
                        <a:t>86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IN" sz="1800" b="0" i="0" u="none" strike="noStrike" kern="1200" baseline="0" dirty="0">
                          <a:solidFill>
                            <a:schemeClr val="tx1"/>
                          </a:solidFill>
                          <a:latin typeface="+mn-lt"/>
                          <a:ea typeface="+mn-ea"/>
                          <a:cs typeface="+mn-cs"/>
                        </a:rPr>
                        <a:t>86</a:t>
                      </a:r>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6097317"/>
                  </a:ext>
                </a:extLst>
              </a:tr>
              <a:tr h="289702">
                <a:tc>
                  <a:txBody>
                    <a:bodyPr/>
                    <a:lstStyle/>
                    <a:p>
                      <a:r>
                        <a:rPr lang="en-US" dirty="0"/>
                        <a:t>Approach 2</a:t>
                      </a:r>
                      <a:endParaRPr lang="en-IN" dirty="0"/>
                    </a:p>
                  </a:txBody>
                  <a:tcPr>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72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70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71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63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65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64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86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86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86</a:t>
                      </a:r>
                      <a:endParaRPr lang="en-IN"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3714904"/>
                  </a:ext>
                </a:extLst>
              </a:tr>
              <a:tr h="289702">
                <a:tc>
                  <a:txBody>
                    <a:bodyPr/>
                    <a:lstStyle/>
                    <a:p>
                      <a:r>
                        <a:rPr lang="en-US" dirty="0"/>
                        <a:t>Approach 3</a:t>
                      </a:r>
                      <a:endParaRPr lang="en-IN" dirty="0"/>
                    </a:p>
                  </a:txBody>
                  <a:tcPr>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74</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800" b="0" i="0" u="none" strike="noStrike" kern="1200" baseline="0" dirty="0">
                          <a:solidFill>
                            <a:schemeClr val="tx1"/>
                          </a:solidFill>
                          <a:latin typeface="+mn-lt"/>
                          <a:ea typeface="+mn-ea"/>
                          <a:cs typeface="+mn-cs"/>
                        </a:rPr>
                        <a:t>7</a:t>
                      </a:r>
                      <a:r>
                        <a:rPr lang="en-IN" sz="1800" b="0" i="0" u="none" strike="noStrike" kern="1200" baseline="0" dirty="0">
                          <a:solidFill>
                            <a:schemeClr val="tx1"/>
                          </a:solidFill>
                          <a:latin typeface="+mn-lt"/>
                          <a:ea typeface="+mn-ea"/>
                          <a:cs typeface="+mn-cs"/>
                        </a:rPr>
                        <a:t>4</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1" i="0" u="none" strike="noStrike" kern="1200" baseline="0" dirty="0">
                          <a:solidFill>
                            <a:schemeClr val="tx1"/>
                          </a:solidFill>
                          <a:latin typeface="+mn-lt"/>
                          <a:ea typeface="+mn-ea"/>
                          <a:cs typeface="+mn-cs"/>
                        </a:rPr>
                        <a:t>74</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68</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67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1" i="0" u="none" strike="noStrike" kern="1200" baseline="0" dirty="0">
                          <a:solidFill>
                            <a:schemeClr val="tx1"/>
                          </a:solidFill>
                          <a:latin typeface="+mn-lt"/>
                          <a:ea typeface="+mn-ea"/>
                          <a:cs typeface="+mn-cs"/>
                        </a:rPr>
                        <a:t>67.5</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88</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86</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dirty="0"/>
                        <a:t>87</a:t>
                      </a:r>
                      <a:endParaRPr lang="en-IN"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37512065"/>
                  </a:ext>
                </a:extLst>
              </a:tr>
              <a:tr h="289702">
                <a:tc>
                  <a:txBody>
                    <a:bodyPr/>
                    <a:lstStyle/>
                    <a:p>
                      <a:r>
                        <a:rPr lang="en-US" dirty="0"/>
                        <a:t>Approach 4</a:t>
                      </a:r>
                      <a:endParaRPr lang="en-IN" dirty="0"/>
                    </a:p>
                  </a:txBody>
                  <a:tcPr>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72</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67</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70</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61</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65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63</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86</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85</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0" i="0" u="none" strike="noStrike" kern="1200" baseline="0" dirty="0">
                          <a:solidFill>
                            <a:schemeClr val="tx1"/>
                          </a:solidFill>
                          <a:latin typeface="+mn-lt"/>
                          <a:ea typeface="+mn-ea"/>
                          <a:cs typeface="+mn-cs"/>
                        </a:rPr>
                        <a:t>85</a:t>
                      </a:r>
                      <a:endParaRPr lang="en-IN"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72352853"/>
                  </a:ext>
                </a:extLst>
              </a:tr>
            </a:tbl>
          </a:graphicData>
        </a:graphic>
      </p:graphicFrame>
      <p:pic>
        <p:nvPicPr>
          <p:cNvPr id="5" name="Graphic 4" descr="Upward trend with solid fill">
            <a:extLst>
              <a:ext uri="{FF2B5EF4-FFF2-40B4-BE49-F238E27FC236}">
                <a16:creationId xmlns:a16="http://schemas.microsoft.com/office/drawing/2014/main" id="{298AB16F-D1F1-9407-A380-0A235A17D7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63838" y="2838105"/>
            <a:ext cx="287570" cy="287570"/>
          </a:xfrm>
          <a:prstGeom prst="rect">
            <a:avLst/>
          </a:prstGeom>
        </p:spPr>
      </p:pic>
      <p:pic>
        <p:nvPicPr>
          <p:cNvPr id="7" name="Graphic 6" descr="Downward trend graph with solid fill">
            <a:extLst>
              <a:ext uri="{FF2B5EF4-FFF2-40B4-BE49-F238E27FC236}">
                <a16:creationId xmlns:a16="http://schemas.microsoft.com/office/drawing/2014/main" id="{0167D544-FEA0-540C-BE51-46367BDFE5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09561" y="2838105"/>
            <a:ext cx="306040" cy="306040"/>
          </a:xfrm>
          <a:prstGeom prst="rect">
            <a:avLst/>
          </a:prstGeom>
        </p:spPr>
      </p:pic>
    </p:spTree>
    <p:extLst>
      <p:ext uri="{BB962C8B-B14F-4D97-AF65-F5344CB8AC3E}">
        <p14:creationId xmlns:p14="http://schemas.microsoft.com/office/powerpoint/2010/main" val="125103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014554" y="242103"/>
            <a:ext cx="6241651" cy="1710354"/>
          </a:xfrm>
          <a:noFill/>
        </p:spPr>
        <p:txBody>
          <a:bodyPr anchor="ctr"/>
          <a:lstStyle/>
          <a:p>
            <a:r>
              <a:rPr lang="en-US" b="1" dirty="0"/>
              <a:t>Problem statement</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1014555" y="1691640"/>
            <a:ext cx="8099948" cy="3126166"/>
          </a:xfrm>
          <a:noFill/>
        </p:spPr>
        <p:txBody>
          <a:bodyPr vert="horz" lIns="91440" tIns="45720" rIns="91440" bIns="45720" rtlCol="0" anchor="t">
            <a:noAutofit/>
          </a:bodyPr>
          <a:lstStyle/>
          <a:p>
            <a:pPr marL="0" indent="0">
              <a:buNone/>
            </a:pPr>
            <a:r>
              <a:rPr lang="en-US" dirty="0"/>
              <a:t>After analysing the current pain points for Call Centre Management team at Wex while performing CFA, below are a few problems identified:-</a:t>
            </a:r>
          </a:p>
          <a:p>
            <a:pPr marL="457200" indent="-457200">
              <a:buFont typeface="Arial" panose="020B0604020202020204" pitchFamily="34" charset="0"/>
              <a:buChar char="•"/>
            </a:pPr>
            <a:r>
              <a:rPr lang="en-US" dirty="0"/>
              <a:t>CCM team performs CFA manually for every single review platform which requires time and effort consumption.</a:t>
            </a:r>
          </a:p>
          <a:p>
            <a:pPr marL="457200" indent="-457200">
              <a:buFont typeface="Arial" panose="020B0604020202020204" pitchFamily="34" charset="0"/>
              <a:buChar char="•"/>
            </a:pPr>
            <a:r>
              <a:rPr lang="en-US" dirty="0"/>
              <a:t>Possible late response to a serious query / complaint by a customer.</a:t>
            </a:r>
          </a:p>
          <a:p>
            <a:pPr marL="457200" indent="-457200">
              <a:buFont typeface="Arial" panose="020B0604020202020204" pitchFamily="34" charset="0"/>
              <a:buChar char="•"/>
            </a:pPr>
            <a:r>
              <a:rPr lang="en-IN" dirty="0"/>
              <a:t>Lack of automation.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463325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1820324-949A-A2D1-190B-A096A092CB10}"/>
              </a:ext>
            </a:extLst>
          </p:cNvPr>
          <p:cNvSpPr txBox="1"/>
          <p:nvPr/>
        </p:nvSpPr>
        <p:spPr>
          <a:xfrm>
            <a:off x="935896" y="1170377"/>
            <a:ext cx="5160103" cy="369332"/>
          </a:xfrm>
          <a:prstGeom prst="rect">
            <a:avLst/>
          </a:prstGeom>
          <a:noFill/>
        </p:spPr>
        <p:txBody>
          <a:bodyPr wrap="square" rtlCol="0">
            <a:spAutoFit/>
          </a:bodyPr>
          <a:lstStyle/>
          <a:p>
            <a:r>
              <a:rPr lang="en-US" b="1" dirty="0"/>
              <a:t>True vs Predicted Sentiments (Best Approach 3)</a:t>
            </a:r>
            <a:endParaRPr lang="en-IN" b="1" dirty="0"/>
          </a:p>
        </p:txBody>
      </p:sp>
      <p:sp>
        <p:nvSpPr>
          <p:cNvPr id="8" name="TextBox 7">
            <a:extLst>
              <a:ext uri="{FF2B5EF4-FFF2-40B4-BE49-F238E27FC236}">
                <a16:creationId xmlns:a16="http://schemas.microsoft.com/office/drawing/2014/main" id="{F919D683-729B-4F1E-90B9-02CB4907E28A}"/>
              </a:ext>
            </a:extLst>
          </p:cNvPr>
          <p:cNvSpPr txBox="1"/>
          <p:nvPr/>
        </p:nvSpPr>
        <p:spPr>
          <a:xfrm>
            <a:off x="9468462" y="1355043"/>
            <a:ext cx="2477731" cy="1200329"/>
          </a:xfrm>
          <a:prstGeom prst="rect">
            <a:avLst/>
          </a:prstGeom>
          <a:noFill/>
        </p:spPr>
        <p:txBody>
          <a:bodyPr wrap="square" rtlCol="0">
            <a:spAutoFit/>
          </a:bodyPr>
          <a:lstStyle/>
          <a:p>
            <a:r>
              <a:rPr lang="en-US" b="1" dirty="0"/>
              <a:t>Note</a:t>
            </a:r>
          </a:p>
          <a:p>
            <a:r>
              <a:rPr lang="en-US" dirty="0"/>
              <a:t>Label 0 = Rating 1 &amp; 2</a:t>
            </a:r>
          </a:p>
          <a:p>
            <a:r>
              <a:rPr lang="en-US" dirty="0"/>
              <a:t>Label 1 = Rating 3</a:t>
            </a:r>
          </a:p>
          <a:p>
            <a:r>
              <a:rPr lang="en-US" dirty="0"/>
              <a:t>Label 2 = Rating 4 &amp; 5</a:t>
            </a:r>
            <a:endParaRPr lang="en-IN" dirty="0"/>
          </a:p>
        </p:txBody>
      </p:sp>
      <p:sp>
        <p:nvSpPr>
          <p:cNvPr id="11" name="TextBox 10">
            <a:extLst>
              <a:ext uri="{FF2B5EF4-FFF2-40B4-BE49-F238E27FC236}">
                <a16:creationId xmlns:a16="http://schemas.microsoft.com/office/drawing/2014/main" id="{86904D90-9118-90C7-9632-80F96BE6AB02}"/>
              </a:ext>
            </a:extLst>
          </p:cNvPr>
          <p:cNvSpPr txBox="1"/>
          <p:nvPr/>
        </p:nvSpPr>
        <p:spPr>
          <a:xfrm>
            <a:off x="935897" y="2018869"/>
            <a:ext cx="5769703" cy="369332"/>
          </a:xfrm>
          <a:prstGeom prst="rect">
            <a:avLst/>
          </a:prstGeom>
          <a:noFill/>
        </p:spPr>
        <p:txBody>
          <a:bodyPr wrap="square" rtlCol="0">
            <a:spAutoFit/>
          </a:bodyPr>
          <a:lstStyle/>
          <a:p>
            <a:r>
              <a:rPr lang="en-US" b="1" dirty="0"/>
              <a:t>Note: </a:t>
            </a:r>
            <a:r>
              <a:rPr lang="en-US" dirty="0"/>
              <a:t>Tested on external dataset: 20,703 reviews</a:t>
            </a:r>
            <a:endParaRPr lang="en-IN" dirty="0"/>
          </a:p>
        </p:txBody>
      </p:sp>
      <p:pic>
        <p:nvPicPr>
          <p:cNvPr id="3" name="Picture 2">
            <a:extLst>
              <a:ext uri="{FF2B5EF4-FFF2-40B4-BE49-F238E27FC236}">
                <a16:creationId xmlns:a16="http://schemas.microsoft.com/office/drawing/2014/main" id="{C21160A6-1C33-FA98-328A-314740A5A4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97" y="2555371"/>
            <a:ext cx="10213884" cy="3642755"/>
          </a:xfrm>
          <a:prstGeom prst="rect">
            <a:avLst/>
          </a:prstGeom>
          <a:ln>
            <a:noFill/>
          </a:ln>
          <a:effectLst>
            <a:softEdge rad="112500"/>
          </a:effectLst>
        </p:spPr>
      </p:pic>
    </p:spTree>
    <p:extLst>
      <p:ext uri="{BB962C8B-B14F-4D97-AF65-F5344CB8AC3E}">
        <p14:creationId xmlns:p14="http://schemas.microsoft.com/office/powerpoint/2010/main" val="14945146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Summary – BERT</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Content Placeholder 2">
            <a:extLst>
              <a:ext uri="{FF2B5EF4-FFF2-40B4-BE49-F238E27FC236}">
                <a16:creationId xmlns:a16="http://schemas.microsoft.com/office/drawing/2014/main" id="{179EB83B-39E7-D5F8-22A3-2ABAA462B72A}"/>
              </a:ext>
            </a:extLst>
          </p:cNvPr>
          <p:cNvSpPr>
            <a:spLocks noGrp="1"/>
          </p:cNvSpPr>
          <p:nvPr>
            <p:ph sz="quarter" idx="13"/>
          </p:nvPr>
        </p:nvSpPr>
        <p:spPr>
          <a:xfrm>
            <a:off x="405581" y="1373527"/>
            <a:ext cx="10948219" cy="4063712"/>
          </a:xfrm>
          <a:noFill/>
        </p:spPr>
        <p:txBody>
          <a:bodyPr>
            <a:normAutofit/>
          </a:bodyPr>
          <a:lstStyle/>
          <a:p>
            <a:endParaRPr lang="en-US" dirty="0"/>
          </a:p>
          <a:p>
            <a:pPr marL="285750" lvl="1" indent="-285750"/>
            <a:r>
              <a:rPr lang="en-US" dirty="0"/>
              <a:t>Approach 3 came out to be the best in terms of scores and metrics on validation data. However the margin of improvement between the approaches were not high marginal.</a:t>
            </a:r>
          </a:p>
          <a:p>
            <a:pPr marL="285750" lvl="1" indent="-285750"/>
            <a:r>
              <a:rPr lang="en-US" sz="1800" b="0" i="0" u="none" strike="noStrike" baseline="0" dirty="0">
                <a:latin typeface="CMR10"/>
              </a:rPr>
              <a:t>distilBERT best model (approach 3) performed really well on the external test dataset </a:t>
            </a:r>
            <a:r>
              <a:rPr lang="en-IN" sz="1800" b="0" i="0" u="none" strike="noStrike" baseline="0" dirty="0">
                <a:latin typeface="CMR10"/>
              </a:rPr>
              <a:t>as well</a:t>
            </a:r>
            <a:endParaRPr lang="en-US" dirty="0"/>
          </a:p>
          <a:p>
            <a:pPr marL="285750" lvl="1" indent="-285750"/>
            <a:r>
              <a:rPr lang="en-US" sz="1800" b="0" i="0" u="none" strike="noStrike" baseline="0" dirty="0">
                <a:latin typeface="CMR10"/>
              </a:rPr>
              <a:t>There is hardly any improvement in accuracies and losses on increasing no. of epoch from 4 to 8 and leaving rest of the configurations exactly the same as approach 3.</a:t>
            </a:r>
          </a:p>
          <a:p>
            <a:pPr marL="285750" lvl="1" indent="-285750"/>
            <a:r>
              <a:rPr lang="en-US" sz="1800" b="0" i="0" u="none" strike="noStrike" baseline="0" dirty="0">
                <a:latin typeface="CMR10"/>
              </a:rPr>
              <a:t>Negative predictions made more by only approximately 2% than actual on the external dataset.</a:t>
            </a:r>
            <a:endParaRPr lang="en-US" dirty="0">
              <a:latin typeface="CMR10"/>
            </a:endParaRPr>
          </a:p>
          <a:p>
            <a:pPr marL="285750" lvl="1" indent="-285750"/>
            <a:r>
              <a:rPr lang="en-US" sz="1800" b="0" i="0" u="none" strike="noStrike" baseline="0" dirty="0">
                <a:latin typeface="CMR10"/>
              </a:rPr>
              <a:t>Neutral predictions made less by only about 1.5% than actual on the external dataset.</a:t>
            </a:r>
          </a:p>
          <a:p>
            <a:pPr marL="285750" lvl="1" indent="-285750"/>
            <a:r>
              <a:rPr lang="en-US" sz="1800" b="0" i="0" u="none" strike="noStrike" baseline="0" dirty="0">
                <a:latin typeface="CMR10"/>
              </a:rPr>
              <a:t>Positive predictions made less by only about 1.7% than actual on the external dataset.</a:t>
            </a:r>
          </a:p>
        </p:txBody>
      </p:sp>
    </p:spTree>
    <p:extLst>
      <p:ext uri="{BB962C8B-B14F-4D97-AF65-F5344CB8AC3E}">
        <p14:creationId xmlns:p14="http://schemas.microsoft.com/office/powerpoint/2010/main" val="12114832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ML VS BERT</a:t>
            </a:r>
          </a:p>
        </p:txBody>
      </p:sp>
    </p:spTree>
    <p:extLst>
      <p:ext uri="{BB962C8B-B14F-4D97-AF65-F5344CB8AC3E}">
        <p14:creationId xmlns:p14="http://schemas.microsoft.com/office/powerpoint/2010/main" val="36799712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ML vs berT</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aphicFrame>
        <p:nvGraphicFramePr>
          <p:cNvPr id="3" name="Table 2">
            <a:extLst>
              <a:ext uri="{FF2B5EF4-FFF2-40B4-BE49-F238E27FC236}">
                <a16:creationId xmlns:a16="http://schemas.microsoft.com/office/drawing/2014/main" id="{5CA171A4-92F6-E982-EE74-3FD003A82332}"/>
              </a:ext>
            </a:extLst>
          </p:cNvPr>
          <p:cNvGraphicFramePr>
            <a:graphicFrameLocks noGrp="1"/>
          </p:cNvGraphicFramePr>
          <p:nvPr>
            <p:extLst>
              <p:ext uri="{D42A27DB-BD31-4B8C-83A1-F6EECF244321}">
                <p14:modId xmlns:p14="http://schemas.microsoft.com/office/powerpoint/2010/main" val="1900208973"/>
              </p:ext>
            </p:extLst>
          </p:nvPr>
        </p:nvGraphicFramePr>
        <p:xfrm>
          <a:off x="838200" y="1581091"/>
          <a:ext cx="4766815" cy="1689968"/>
        </p:xfrm>
        <a:graphic>
          <a:graphicData uri="http://schemas.openxmlformats.org/drawingml/2006/table">
            <a:tbl>
              <a:tblPr firstRow="1" bandRow="1">
                <a:tableStyleId>{7E9639D4-E3E2-4D34-9284-5A2195B3D0D7}</a:tableStyleId>
              </a:tblPr>
              <a:tblGrid>
                <a:gridCol w="2487492">
                  <a:extLst>
                    <a:ext uri="{9D8B030D-6E8A-4147-A177-3AD203B41FA5}">
                      <a16:colId xmlns:a16="http://schemas.microsoft.com/office/drawing/2014/main" val="450711946"/>
                    </a:ext>
                  </a:extLst>
                </a:gridCol>
                <a:gridCol w="234387">
                  <a:extLst>
                    <a:ext uri="{9D8B030D-6E8A-4147-A177-3AD203B41FA5}">
                      <a16:colId xmlns:a16="http://schemas.microsoft.com/office/drawing/2014/main" val="4124254348"/>
                    </a:ext>
                  </a:extLst>
                </a:gridCol>
                <a:gridCol w="2044936">
                  <a:extLst>
                    <a:ext uri="{9D8B030D-6E8A-4147-A177-3AD203B41FA5}">
                      <a16:colId xmlns:a16="http://schemas.microsoft.com/office/drawing/2014/main" val="2671246960"/>
                    </a:ext>
                  </a:extLst>
                </a:gridCol>
              </a:tblGrid>
              <a:tr h="338679">
                <a:tc rowSpan="2" gridSpan="2">
                  <a:txBody>
                    <a:bodyPr/>
                    <a:lstStyle/>
                    <a:p>
                      <a:r>
                        <a:rPr lang="en-US" dirty="0"/>
                        <a:t>Model</a:t>
                      </a:r>
                      <a:endParaRPr lang="en-IN" dirty="0"/>
                    </a:p>
                  </a:txBody>
                  <a:tcPr/>
                </a:tc>
                <a:tc rowSpan="2" hMerge="1">
                  <a:txBody>
                    <a:bodyPr/>
                    <a:lstStyle/>
                    <a:p>
                      <a:endParaRPr lang="en-IN"/>
                    </a:p>
                  </a:txBody>
                  <a:tcPr/>
                </a:tc>
                <a:tc>
                  <a:txBody>
                    <a:bodyPr/>
                    <a:lstStyle/>
                    <a:p>
                      <a:r>
                        <a:rPr lang="en-US" dirty="0"/>
                        <a:t>Scores</a:t>
                      </a:r>
                      <a:endParaRPr lang="en-IN"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33740664"/>
                  </a:ext>
                </a:extLst>
              </a:tr>
              <a:tr h="592688">
                <a:tc gridSpan="2" vMerge="1">
                  <a:txBody>
                    <a:bodyPr/>
                    <a:lstStyle/>
                    <a:p>
                      <a:endParaRPr lang="en-IN"/>
                    </a:p>
                  </a:txBody>
                  <a:tcPr/>
                </a:tc>
                <a:tc hMerge="1" vMerge="1">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Validation Accuracy</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27241097"/>
                  </a:ext>
                </a:extLst>
              </a:tr>
              <a:tr h="338679">
                <a:tc>
                  <a:txBody>
                    <a:bodyPr/>
                    <a:lstStyle/>
                    <a:p>
                      <a:r>
                        <a:rPr lang="en-US" dirty="0"/>
                        <a:t>ML (SVM)</a:t>
                      </a:r>
                      <a:endParaRPr lang="en-IN" dirty="0"/>
                    </a:p>
                  </a:txBody>
                  <a:tcPr>
                    <a:lnR w="12700" cap="flat" cmpd="sng" algn="ctr">
                      <a:solidFill>
                        <a:schemeClr val="tx1"/>
                      </a:solidFill>
                      <a:prstDash val="solid"/>
                      <a:round/>
                      <a:headEnd type="none" w="med" len="med"/>
                      <a:tailEnd type="none" w="med" len="med"/>
                    </a:lnR>
                  </a:tcPr>
                </a:tc>
                <a:tc>
                  <a:txBody>
                    <a:bodyPr/>
                    <a:lstStyle/>
                    <a:p>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a:t>72.86</a:t>
                      </a:r>
                      <a:endParaRPr lang="en-IN"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35906359"/>
                  </a:ext>
                </a:extLst>
              </a:tr>
              <a:tr h="343382">
                <a:tc>
                  <a:txBody>
                    <a:bodyPr/>
                    <a:lstStyle/>
                    <a:p>
                      <a:r>
                        <a:rPr lang="en-US" dirty="0"/>
                        <a:t>DistilBERT</a:t>
                      </a:r>
                      <a:endParaRPr lang="en-IN" dirty="0"/>
                    </a:p>
                  </a:txBody>
                  <a:tcPr>
                    <a:lnR w="12700" cap="flat" cmpd="sng" algn="ctr">
                      <a:solidFill>
                        <a:schemeClr val="tx1"/>
                      </a:solidFill>
                      <a:prstDash val="solid"/>
                      <a:round/>
                      <a:headEnd type="none" w="med" len="med"/>
                      <a:tailEnd type="none" w="med" len="med"/>
                    </a:lnR>
                  </a:tcPr>
                </a:tc>
                <a:tc>
                  <a:txBody>
                    <a:bodyPr/>
                    <a:lstStyle/>
                    <a:p>
                      <a:endParaRPr lang="en-IN" dirty="0"/>
                    </a:p>
                  </a:txBody>
                  <a:tcPr>
                    <a:lnL w="12700" cap="flat" cmpd="sng" algn="ctr">
                      <a:solidFill>
                        <a:schemeClr val="tx1"/>
                      </a:solidFill>
                      <a:prstDash val="solid"/>
                      <a:round/>
                      <a:headEnd type="none" w="med" len="med"/>
                      <a:tailEnd type="none" w="med" len="med"/>
                    </a:lnL>
                  </a:tcPr>
                </a:tc>
                <a:tc>
                  <a:txBody>
                    <a:bodyPr/>
                    <a:lstStyle/>
                    <a:p>
                      <a:pPr algn="ctr"/>
                      <a:r>
                        <a:rPr lang="en-IN" b="1" dirty="0"/>
                        <a:t>75.17</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91257328"/>
                  </a:ext>
                </a:extLst>
              </a:tr>
            </a:tbl>
          </a:graphicData>
        </a:graphic>
      </p:graphicFrame>
      <p:graphicFrame>
        <p:nvGraphicFramePr>
          <p:cNvPr id="4" name="Table 3">
            <a:extLst>
              <a:ext uri="{FF2B5EF4-FFF2-40B4-BE49-F238E27FC236}">
                <a16:creationId xmlns:a16="http://schemas.microsoft.com/office/drawing/2014/main" id="{300A55BC-2141-10C4-9F0F-F94D7033D45A}"/>
              </a:ext>
            </a:extLst>
          </p:cNvPr>
          <p:cNvGraphicFramePr>
            <a:graphicFrameLocks noGrp="1"/>
          </p:cNvGraphicFramePr>
          <p:nvPr>
            <p:extLst>
              <p:ext uri="{D42A27DB-BD31-4B8C-83A1-F6EECF244321}">
                <p14:modId xmlns:p14="http://schemas.microsoft.com/office/powerpoint/2010/main" val="2117490891"/>
              </p:ext>
            </p:extLst>
          </p:nvPr>
        </p:nvGraphicFramePr>
        <p:xfrm>
          <a:off x="838200" y="3586942"/>
          <a:ext cx="9830426" cy="1737360"/>
        </p:xfrm>
        <a:graphic>
          <a:graphicData uri="http://schemas.openxmlformats.org/drawingml/2006/table">
            <a:tbl>
              <a:tblPr firstRow="1" bandRow="1">
                <a:tableStyleId>{7E9639D4-E3E2-4D34-9284-5A2195B3D0D7}</a:tableStyleId>
              </a:tblPr>
              <a:tblGrid>
                <a:gridCol w="1394350">
                  <a:extLst>
                    <a:ext uri="{9D8B030D-6E8A-4147-A177-3AD203B41FA5}">
                      <a16:colId xmlns:a16="http://schemas.microsoft.com/office/drawing/2014/main" val="3342345000"/>
                    </a:ext>
                  </a:extLst>
                </a:gridCol>
                <a:gridCol w="1042220">
                  <a:extLst>
                    <a:ext uri="{9D8B030D-6E8A-4147-A177-3AD203B41FA5}">
                      <a16:colId xmlns:a16="http://schemas.microsoft.com/office/drawing/2014/main" val="362116387"/>
                    </a:ext>
                  </a:extLst>
                </a:gridCol>
                <a:gridCol w="844385">
                  <a:extLst>
                    <a:ext uri="{9D8B030D-6E8A-4147-A177-3AD203B41FA5}">
                      <a16:colId xmlns:a16="http://schemas.microsoft.com/office/drawing/2014/main" val="3933764056"/>
                    </a:ext>
                  </a:extLst>
                </a:gridCol>
                <a:gridCol w="758273">
                  <a:extLst>
                    <a:ext uri="{9D8B030D-6E8A-4147-A177-3AD203B41FA5}">
                      <a16:colId xmlns:a16="http://schemas.microsoft.com/office/drawing/2014/main" val="4265187235"/>
                    </a:ext>
                  </a:extLst>
                </a:gridCol>
                <a:gridCol w="1209367">
                  <a:extLst>
                    <a:ext uri="{9D8B030D-6E8A-4147-A177-3AD203B41FA5}">
                      <a16:colId xmlns:a16="http://schemas.microsoft.com/office/drawing/2014/main" val="3527061674"/>
                    </a:ext>
                  </a:extLst>
                </a:gridCol>
                <a:gridCol w="858553">
                  <a:extLst>
                    <a:ext uri="{9D8B030D-6E8A-4147-A177-3AD203B41FA5}">
                      <a16:colId xmlns:a16="http://schemas.microsoft.com/office/drawing/2014/main" val="3910637761"/>
                    </a:ext>
                  </a:extLst>
                </a:gridCol>
                <a:gridCol w="882872">
                  <a:extLst>
                    <a:ext uri="{9D8B030D-6E8A-4147-A177-3AD203B41FA5}">
                      <a16:colId xmlns:a16="http://schemas.microsoft.com/office/drawing/2014/main" val="3898055912"/>
                    </a:ext>
                  </a:extLst>
                </a:gridCol>
                <a:gridCol w="1149259">
                  <a:extLst>
                    <a:ext uri="{9D8B030D-6E8A-4147-A177-3AD203B41FA5}">
                      <a16:colId xmlns:a16="http://schemas.microsoft.com/office/drawing/2014/main" val="3935480841"/>
                    </a:ext>
                  </a:extLst>
                </a:gridCol>
                <a:gridCol w="884903">
                  <a:extLst>
                    <a:ext uri="{9D8B030D-6E8A-4147-A177-3AD203B41FA5}">
                      <a16:colId xmlns:a16="http://schemas.microsoft.com/office/drawing/2014/main" val="654080339"/>
                    </a:ext>
                  </a:extLst>
                </a:gridCol>
                <a:gridCol w="806244">
                  <a:extLst>
                    <a:ext uri="{9D8B030D-6E8A-4147-A177-3AD203B41FA5}">
                      <a16:colId xmlns:a16="http://schemas.microsoft.com/office/drawing/2014/main" val="3361946048"/>
                    </a:ext>
                  </a:extLst>
                </a:gridCol>
              </a:tblGrid>
              <a:tr h="320040">
                <a:tc rowSpan="2">
                  <a:txBody>
                    <a:bodyPr/>
                    <a:lstStyle/>
                    <a:p>
                      <a:r>
                        <a:rPr lang="en-US" dirty="0"/>
                        <a:t>Model</a:t>
                      </a:r>
                      <a:endParaRPr lang="en-IN" dirty="0"/>
                    </a:p>
                  </a:txBody>
                  <a:tcPr>
                    <a:lnR w="12700" cap="flat" cmpd="sng" algn="ctr">
                      <a:solidFill>
                        <a:schemeClr val="tx1"/>
                      </a:solidFill>
                      <a:prstDash val="solid"/>
                      <a:round/>
                      <a:headEnd type="none" w="med" len="med"/>
                      <a:tailEnd type="none" w="med" len="med"/>
                    </a:lnR>
                  </a:tcPr>
                </a:tc>
                <a:tc gridSpan="3">
                  <a:txBody>
                    <a:bodyPr/>
                    <a:lstStyle/>
                    <a:p>
                      <a:r>
                        <a:rPr lang="en-US" dirty="0"/>
                        <a:t>Label 0</a:t>
                      </a:r>
                    </a:p>
                    <a:p>
                      <a:endParaRPr lang="en-IN"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3">
                  <a:txBody>
                    <a:bodyPr/>
                    <a:lstStyle/>
                    <a:p>
                      <a:r>
                        <a:rPr lang="en-US" dirty="0"/>
                        <a:t>Label 1</a:t>
                      </a:r>
                      <a:endParaRPr lang="en-IN" dirty="0"/>
                    </a:p>
                  </a:txBody>
                  <a:tcPr>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gridSpan="3">
                  <a:txBody>
                    <a:bodyPr/>
                    <a:lstStyle/>
                    <a:p>
                      <a:r>
                        <a:rPr lang="en-US" dirty="0"/>
                        <a:t>Label 2</a:t>
                      </a:r>
                      <a:endParaRPr lang="en-IN" dirty="0"/>
                    </a:p>
                  </a:txBody>
                  <a:tcPr>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799211327"/>
                  </a:ext>
                </a:extLst>
              </a:tr>
              <a:tr h="168317">
                <a:tc vMerge="1">
                  <a:txBody>
                    <a:bodyPr/>
                    <a:lstStyle/>
                    <a:p>
                      <a:endParaRPr lang="en-IN"/>
                    </a:p>
                  </a:txBody>
                  <a:tcPr/>
                </a:tc>
                <a:tc>
                  <a:txBody>
                    <a:bodyPr/>
                    <a:lstStyle/>
                    <a:p>
                      <a:r>
                        <a:rPr lang="en-US" dirty="0"/>
                        <a:t>Precision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Recall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F1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Precision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Recall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F1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Precision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Recall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F1</a:t>
                      </a:r>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9124982"/>
                  </a:ext>
                </a:extLst>
              </a:tr>
              <a:tr h="289702">
                <a:tc>
                  <a:txBody>
                    <a:bodyPr/>
                    <a:lstStyle/>
                    <a:p>
                      <a:r>
                        <a:rPr lang="en-US" dirty="0"/>
                        <a:t>ML (SVM)</a:t>
                      </a:r>
                      <a:endParaRPr lang="en-IN" dirty="0"/>
                    </a:p>
                  </a:txBody>
                  <a:tcPr>
                    <a:lnR w="12700" cap="flat" cmpd="sng" algn="ctr">
                      <a:solidFill>
                        <a:schemeClr val="tx1"/>
                      </a:solidFill>
                      <a:prstDash val="solid"/>
                      <a:round/>
                      <a:headEnd type="none" w="med" len="med"/>
                      <a:tailEnd type="none" w="med" len="med"/>
                    </a:lnR>
                  </a:tcPr>
                </a:tc>
                <a:tc>
                  <a:txBody>
                    <a:bodyPr/>
                    <a:lstStyle/>
                    <a:p>
                      <a:pPr algn="ctr"/>
                      <a:r>
                        <a:rPr lang="en-IN" b="0" dirty="0"/>
                        <a:t>0.69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b="0" dirty="0"/>
                        <a:t>0.72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b="0" dirty="0"/>
                        <a:t>0.71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b="0" dirty="0"/>
                        <a:t>0.65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dirty="0"/>
                        <a:t>0.63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b="0" dirty="0"/>
                        <a:t>0.64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b="0" dirty="0"/>
                        <a:t>0.85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IN" b="0" dirty="0"/>
                        <a:t>0.83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IN" b="0" dirty="0"/>
                        <a:t>0.84</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6097317"/>
                  </a:ext>
                </a:extLst>
              </a:tr>
              <a:tr h="289702">
                <a:tc>
                  <a:txBody>
                    <a:bodyPr/>
                    <a:lstStyle/>
                    <a:p>
                      <a:r>
                        <a:rPr lang="en-US" dirty="0"/>
                        <a:t>DistilBERT</a:t>
                      </a:r>
                      <a:endParaRPr lang="en-IN" dirty="0"/>
                    </a:p>
                  </a:txBody>
                  <a:tcPr>
                    <a:lnR w="12700" cap="flat" cmpd="sng" algn="ctr">
                      <a:solidFill>
                        <a:schemeClr val="tx1"/>
                      </a:solidFill>
                      <a:prstDash val="solid"/>
                      <a:round/>
                      <a:headEnd type="none" w="med" len="med"/>
                      <a:tailEnd type="none" w="med" len="med"/>
                    </a:lnR>
                  </a:tcPr>
                </a:tc>
                <a:tc>
                  <a:txBody>
                    <a:bodyPr/>
                    <a:lstStyle/>
                    <a:p>
                      <a:pPr algn="ctr"/>
                      <a:r>
                        <a:rPr lang="en-IN" sz="1800" b="1" i="0" u="none" strike="noStrike" kern="1200" baseline="0" dirty="0">
                          <a:solidFill>
                            <a:schemeClr val="tx1"/>
                          </a:solidFill>
                          <a:latin typeface="+mn-lt"/>
                          <a:ea typeface="+mn-ea"/>
                          <a:cs typeface="+mn-cs"/>
                        </a:rPr>
                        <a:t>74</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800" b="1" i="0" u="none" strike="noStrike" kern="1200" baseline="0" dirty="0">
                          <a:solidFill>
                            <a:schemeClr val="tx1"/>
                          </a:solidFill>
                          <a:latin typeface="+mn-lt"/>
                          <a:ea typeface="+mn-ea"/>
                          <a:cs typeface="+mn-cs"/>
                        </a:rPr>
                        <a:t>7</a:t>
                      </a:r>
                      <a:r>
                        <a:rPr lang="en-IN" sz="1800" b="1" i="0" u="none" strike="noStrike" kern="1200" baseline="0" dirty="0">
                          <a:solidFill>
                            <a:schemeClr val="tx1"/>
                          </a:solidFill>
                          <a:latin typeface="+mn-lt"/>
                          <a:ea typeface="+mn-ea"/>
                          <a:cs typeface="+mn-cs"/>
                        </a:rPr>
                        <a:t>4</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1" i="0" u="none" strike="noStrike" kern="1200" baseline="0" dirty="0">
                          <a:solidFill>
                            <a:schemeClr val="tx1"/>
                          </a:solidFill>
                          <a:latin typeface="+mn-lt"/>
                          <a:ea typeface="+mn-ea"/>
                          <a:cs typeface="+mn-cs"/>
                        </a:rPr>
                        <a:t>74</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1" i="0" u="none" strike="noStrike" kern="1200" baseline="0" dirty="0">
                          <a:solidFill>
                            <a:schemeClr val="tx1"/>
                          </a:solidFill>
                          <a:latin typeface="+mn-lt"/>
                          <a:ea typeface="+mn-ea"/>
                          <a:cs typeface="+mn-cs"/>
                        </a:rPr>
                        <a:t>68</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1" i="0" u="none" strike="noStrike" kern="1200" baseline="0" dirty="0">
                          <a:solidFill>
                            <a:schemeClr val="tx1"/>
                          </a:solidFill>
                          <a:latin typeface="+mn-lt"/>
                          <a:ea typeface="+mn-ea"/>
                          <a:cs typeface="+mn-cs"/>
                        </a:rPr>
                        <a:t>67</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1" i="0" u="none" strike="noStrike" kern="1200" baseline="0" dirty="0">
                          <a:solidFill>
                            <a:schemeClr val="tx1"/>
                          </a:solidFill>
                          <a:latin typeface="+mn-lt"/>
                          <a:ea typeface="+mn-ea"/>
                          <a:cs typeface="+mn-cs"/>
                        </a:rPr>
                        <a:t>67.5</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1" i="0" u="none" strike="noStrike" kern="1200" baseline="0" dirty="0">
                          <a:solidFill>
                            <a:schemeClr val="tx1"/>
                          </a:solidFill>
                          <a:latin typeface="+mn-lt"/>
                          <a:ea typeface="+mn-ea"/>
                          <a:cs typeface="+mn-cs"/>
                        </a:rPr>
                        <a:t>88</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IN" sz="1800" b="1" i="0" u="none" strike="noStrike" kern="1200" baseline="0" dirty="0">
                          <a:solidFill>
                            <a:schemeClr val="tx1"/>
                          </a:solidFill>
                          <a:latin typeface="+mn-lt"/>
                          <a:ea typeface="+mn-ea"/>
                          <a:cs typeface="+mn-cs"/>
                        </a:rPr>
                        <a:t>86</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dirty="0"/>
                        <a:t>87</a:t>
                      </a:r>
                      <a:endParaRPr lang="en-IN"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83714904"/>
                  </a:ext>
                </a:extLst>
              </a:tr>
            </a:tbl>
          </a:graphicData>
        </a:graphic>
      </p:graphicFrame>
    </p:spTree>
    <p:extLst>
      <p:ext uri="{BB962C8B-B14F-4D97-AF65-F5344CB8AC3E}">
        <p14:creationId xmlns:p14="http://schemas.microsoft.com/office/powerpoint/2010/main" val="29604829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ML vs bert (Cont.)</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Content Placeholder 2">
            <a:extLst>
              <a:ext uri="{FF2B5EF4-FFF2-40B4-BE49-F238E27FC236}">
                <a16:creationId xmlns:a16="http://schemas.microsoft.com/office/drawing/2014/main" id="{179EB83B-39E7-D5F8-22A3-2ABAA462B72A}"/>
              </a:ext>
            </a:extLst>
          </p:cNvPr>
          <p:cNvSpPr>
            <a:spLocks noGrp="1"/>
          </p:cNvSpPr>
          <p:nvPr>
            <p:ph sz="quarter" idx="13"/>
          </p:nvPr>
        </p:nvSpPr>
        <p:spPr>
          <a:xfrm>
            <a:off x="405581" y="1373527"/>
            <a:ext cx="10948219" cy="4063712"/>
          </a:xfrm>
          <a:noFill/>
        </p:spPr>
        <p:txBody>
          <a:bodyPr>
            <a:normAutofit/>
          </a:bodyPr>
          <a:lstStyle/>
          <a:p>
            <a:pPr lvl="1" indent="0">
              <a:buNone/>
            </a:pPr>
            <a:r>
              <a:rPr lang="en-US" b="1" dirty="0"/>
              <a:t>Note: </a:t>
            </a:r>
            <a:r>
              <a:rPr lang="en-US" dirty="0"/>
              <a:t>Tested on external dataset: 27,596 reviews and 27,703 (5 days additional data) for ML and BERT respectively</a:t>
            </a:r>
            <a:endParaRPr lang="en-IN" dirty="0"/>
          </a:p>
          <a:p>
            <a:pPr lvl="5" indent="0">
              <a:buNone/>
            </a:pPr>
            <a:r>
              <a:rPr lang="en-US" b="1" i="0" u="none" strike="noStrike" baseline="0" dirty="0">
                <a:latin typeface="CMR10"/>
              </a:rPr>
              <a:t>ML (SVM)					BERT (distilBERT)</a:t>
            </a:r>
          </a:p>
        </p:txBody>
      </p:sp>
      <p:pic>
        <p:nvPicPr>
          <p:cNvPr id="3" name="Picture 2">
            <a:extLst>
              <a:ext uri="{FF2B5EF4-FFF2-40B4-BE49-F238E27FC236}">
                <a16:creationId xmlns:a16="http://schemas.microsoft.com/office/drawing/2014/main" id="{1DCCEE22-A629-ACDE-B1CE-C26896F10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6905" y="2332997"/>
            <a:ext cx="5474736" cy="3642755"/>
          </a:xfrm>
          <a:prstGeom prst="rect">
            <a:avLst/>
          </a:prstGeom>
          <a:ln>
            <a:noFill/>
          </a:ln>
          <a:effectLst>
            <a:softEdge rad="112500"/>
          </a:effectLst>
        </p:spPr>
      </p:pic>
      <p:pic>
        <p:nvPicPr>
          <p:cNvPr id="4" name="Picture 3">
            <a:extLst>
              <a:ext uri="{FF2B5EF4-FFF2-40B4-BE49-F238E27FC236}">
                <a16:creationId xmlns:a16="http://schemas.microsoft.com/office/drawing/2014/main" id="{B3D69512-B5D9-3B88-EB54-8A867BF678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581" y="2332997"/>
            <a:ext cx="5257800" cy="3642755"/>
          </a:xfrm>
          <a:prstGeom prst="rect">
            <a:avLst/>
          </a:prstGeom>
        </p:spPr>
      </p:pic>
    </p:spTree>
    <p:extLst>
      <p:ext uri="{BB962C8B-B14F-4D97-AF65-F5344CB8AC3E}">
        <p14:creationId xmlns:p14="http://schemas.microsoft.com/office/powerpoint/2010/main" val="3170875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Issue classification</a:t>
            </a:r>
          </a:p>
        </p:txBody>
      </p:sp>
    </p:spTree>
    <p:extLst>
      <p:ext uri="{BB962C8B-B14F-4D97-AF65-F5344CB8AC3E}">
        <p14:creationId xmlns:p14="http://schemas.microsoft.com/office/powerpoint/2010/main" val="11049585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ISSUE CLASSIFICATION</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405581" y="1339566"/>
            <a:ext cx="11298739" cy="4687853"/>
          </a:xfrm>
          <a:noFill/>
        </p:spPr>
        <p:txBody>
          <a:bodyPr>
            <a:noAutofit/>
          </a:bodyPr>
          <a:lstStyle/>
          <a:p>
            <a:pPr algn="l"/>
            <a:r>
              <a:rPr lang="en-US" b="1" dirty="0"/>
              <a:t>Objective</a:t>
            </a:r>
            <a:r>
              <a:rPr lang="en-US" dirty="0"/>
              <a:t>: O</a:t>
            </a:r>
            <a:r>
              <a:rPr lang="en-US" b="0" i="0" u="none" strike="noStrike" baseline="0" dirty="0"/>
              <a:t>nce sentiment is predicted by the model, then also to identify the possible</a:t>
            </a:r>
          </a:p>
          <a:p>
            <a:pPr algn="l"/>
            <a:r>
              <a:rPr lang="en-US" b="0" i="0" u="none" strike="noStrike" baseline="0" dirty="0"/>
              <a:t>issues especially behind the reviews which are predicted as label 0 or 1, meaning negative or neutral. Not</a:t>
            </a:r>
          </a:p>
          <a:p>
            <a:pPr algn="l"/>
            <a:r>
              <a:rPr lang="en-US" b="0" i="0" u="none" strike="noStrike" baseline="0" dirty="0"/>
              <a:t>only for label 0 and 1 but even for label 2 which are predicted as positive sentiments but Wex Photo</a:t>
            </a:r>
          </a:p>
          <a:p>
            <a:pPr algn="l"/>
            <a:r>
              <a:rPr lang="en-US" b="0" i="0" u="none" strike="noStrike" baseline="0" dirty="0"/>
              <a:t>Video encounters quite many reviews on daily basis which are rated as 4 or 5 stars but</a:t>
            </a:r>
          </a:p>
          <a:p>
            <a:pPr algn="l"/>
            <a:r>
              <a:rPr lang="en-US" b="0" i="0" u="none" strike="noStrike" baseline="0" dirty="0"/>
              <a:t>still contains some issue or complaint mentioned either related to the product or services of Wex. </a:t>
            </a:r>
          </a:p>
          <a:p>
            <a:pPr algn="l"/>
            <a:endParaRPr lang="en-US" dirty="0"/>
          </a:p>
          <a:p>
            <a:pPr algn="l"/>
            <a:r>
              <a:rPr lang="en-US" b="0" i="0" u="none" strike="noStrike" baseline="0" dirty="0"/>
              <a:t>These are the possible issues identified by going through the reviews on </a:t>
            </a:r>
            <a:r>
              <a:rPr lang="en-IN" b="0" i="0" u="none" strike="noStrike" baseline="0" dirty="0"/>
              <a:t>the review platforms :-</a:t>
            </a:r>
          </a:p>
          <a:p>
            <a:pPr algn="l"/>
            <a:r>
              <a:rPr lang="en-IN" b="0" i="0" u="none" strike="noStrike" baseline="0" dirty="0"/>
              <a:t>• Electronics		Product</a:t>
            </a:r>
          </a:p>
          <a:p>
            <a:pPr algn="l"/>
            <a:r>
              <a:rPr lang="en-IN" b="0" i="0" u="none" strike="noStrike" baseline="0" dirty="0"/>
              <a:t>• Packaging		Time</a:t>
            </a:r>
          </a:p>
          <a:p>
            <a:pPr algn="l"/>
            <a:r>
              <a:rPr lang="en-IN" b="0" i="0" u="none" strike="noStrike" baseline="0" dirty="0"/>
              <a:t>• Delivery 		Customer service</a:t>
            </a:r>
          </a:p>
          <a:p>
            <a:pPr algn="l"/>
            <a:r>
              <a:rPr lang="en-IN" b="0" i="0" u="none" strike="noStrike" baseline="0" dirty="0"/>
              <a:t>• General</a:t>
            </a:r>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519655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ISSUE CLASSIFICATION(Cont.)</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405581" y="1339566"/>
            <a:ext cx="11298739" cy="4687853"/>
          </a:xfrm>
          <a:noFill/>
        </p:spPr>
        <p:txBody>
          <a:bodyPr>
            <a:noAutofit/>
          </a:bodyPr>
          <a:lstStyle/>
          <a:p>
            <a:pPr algn="l"/>
            <a:r>
              <a:rPr lang="en-US" b="1" dirty="0"/>
              <a:t>NLP (Natural Language Processing)</a:t>
            </a:r>
            <a:r>
              <a:rPr lang="en-US" dirty="0"/>
              <a:t>: spaCy </a:t>
            </a:r>
            <a:r>
              <a:rPr lang="en-US" dirty="0">
                <a:sym typeface="Wingdings" panose="05000000000000000000" pitchFamily="2" charset="2"/>
              </a:rPr>
              <a:t> PhraseMatcher</a:t>
            </a:r>
          </a:p>
          <a:p>
            <a:pPr algn="l"/>
            <a:endParaRPr lang="en-US" dirty="0">
              <a:sym typeface="Wingdings" panose="05000000000000000000" pitchFamily="2" charset="2"/>
            </a:endParaRPr>
          </a:p>
          <a:p>
            <a:pPr algn="l"/>
            <a:r>
              <a:rPr lang="en-IN" sz="1400" b="0" i="0" u="none" strike="noStrike" baseline="0" dirty="0">
                <a:latin typeface="Sitka Banner Semibold" pitchFamily="2" charset="0"/>
              </a:rPr>
              <a:t>issue_phrases = {</a:t>
            </a:r>
          </a:p>
          <a:p>
            <a:pPr algn="l"/>
            <a:r>
              <a:rPr lang="en-IN" sz="1400" b="0" i="0" u="none" strike="noStrike" baseline="0" dirty="0">
                <a:latin typeface="Sitka Banner Semibold" pitchFamily="2" charset="0"/>
              </a:rPr>
              <a:t>" Electronics ": [" laptop ", " camera ", " lens ", " mobile phone ", " smartphone ", </a:t>
            </a:r>
            <a:r>
              <a:rPr lang="en-US" sz="1400" b="0" i="0" u="none" strike="noStrike" baseline="0" dirty="0">
                <a:latin typeface="Sitka Banner Semibold" pitchFamily="2" charset="0"/>
              </a:rPr>
              <a:t>" tripod ", " tablet ", " headphone ", " charger ", " battery "],</a:t>
            </a:r>
          </a:p>
          <a:p>
            <a:pPr algn="l"/>
            <a:r>
              <a:rPr lang="en-US" sz="1400" b="0" i="0" u="none" strike="noStrike" baseline="0" dirty="0">
                <a:latin typeface="Sitka Banner Semibold" pitchFamily="2" charset="0"/>
              </a:rPr>
              <a:t>" Product ": [" product  issue ", " defective  product ", " faulty  item ", " damaged ", " damage ", " torn ", " broken ", " break ", " gouged "],</a:t>
            </a:r>
          </a:p>
          <a:p>
            <a:pPr algn="l"/>
            <a:r>
              <a:rPr lang="en-IN" sz="1400" b="0" i="0" u="none" strike="noStrike" baseline="0" dirty="0">
                <a:latin typeface="Sitka Banner Semibold" pitchFamily="2" charset="0"/>
              </a:rPr>
              <a:t>" Packaging ": [" packaging ", " package ", " pack "],</a:t>
            </a:r>
          </a:p>
          <a:p>
            <a:pPr algn="l"/>
            <a:r>
              <a:rPr lang="en-US" sz="1400" b="0" i="0" u="none" strike="noStrike" baseline="0" dirty="0">
                <a:latin typeface="Sitka Banner Semibold" pitchFamily="2" charset="0"/>
              </a:rPr>
              <a:t>" Time ": [" late ", " delayed ", " time  issue ", "too long ", " long  to arrive "],</a:t>
            </a:r>
          </a:p>
          <a:p>
            <a:pPr algn="l"/>
            <a:r>
              <a:rPr lang="en-US" sz="1400" b="0" i="0" u="none" strike="noStrike" baseline="0" dirty="0">
                <a:latin typeface="Sitka Banner Semibold" pitchFamily="2" charset="0"/>
              </a:rPr>
              <a:t>" Delivery ": [" delivery  issue ", " shipment  problem ", " shipping issue ", " arrive ", " arrival ", " late  delivery ", " delivery  late ", " late ", " time ", " times "],</a:t>
            </a:r>
          </a:p>
          <a:p>
            <a:pPr algn="l"/>
            <a:r>
              <a:rPr lang="en-US" sz="1400" b="0" i="0" u="none" strike="noStrike" baseline="0" dirty="0">
                <a:latin typeface="Sitka Banner Semibold" pitchFamily="2" charset="0"/>
              </a:rPr>
              <a:t>" Customer service ": [" customer  service ", " support  issue ", " service  complaint ", </a:t>
            </a:r>
            <a:r>
              <a:rPr lang="en-IN" sz="1400" b="0" i="0" u="none" strike="noStrike" baseline="0" dirty="0">
                <a:latin typeface="Sitka Banner Semibold" pitchFamily="2" charset="0"/>
              </a:rPr>
              <a:t>" rude ", " aggressive ", " tone ", " behaviour ", " nonsense ", </a:t>
            </a:r>
            <a:r>
              <a:rPr lang="en-US" sz="1400" b="0" i="0" u="none" strike="noStrike" baseline="0" dirty="0">
                <a:latin typeface="Sitka Banner Semibold" pitchFamily="2" charset="0"/>
              </a:rPr>
              <a:t>"not understand ", " staff ", " insult ", " salesperson "],</a:t>
            </a:r>
          </a:p>
          <a:p>
            <a:pPr algn="l"/>
            <a:r>
              <a:rPr lang="en-IN" sz="1400" b="0" i="0" u="none" strike="noStrike" baseline="0" dirty="0">
                <a:latin typeface="Sitka Banner Semibold" pitchFamily="2" charset="0"/>
              </a:rPr>
              <a:t>" Payment ": [" payment ", "pay", " money "],</a:t>
            </a:r>
          </a:p>
          <a:p>
            <a:pPr algn="l"/>
            <a:r>
              <a:rPr lang="en-IN" sz="1400" b="0" i="0" u="none" strike="noStrike" baseline="0" dirty="0">
                <a:latin typeface="Sitka Banner Semibold" pitchFamily="2" charset="0"/>
              </a:rPr>
              <a:t>" General ": [" issue ", " problem ", " complaint "]</a:t>
            </a:r>
          </a:p>
          <a:p>
            <a:pPr algn="l"/>
            <a:r>
              <a:rPr lang="en-IN" sz="1400" b="0" i="0" u="none" strike="noStrike" baseline="0" dirty="0">
                <a:latin typeface="Sitka Banner Semibold" pitchFamily="2" charset="0"/>
              </a:rPr>
              <a:t>}</a:t>
            </a:r>
            <a:r>
              <a:rPr lang="en-US" sz="1400" dirty="0">
                <a:latin typeface="Sitka Banner Semibold" pitchFamily="2" charset="0"/>
              </a:rPr>
              <a:t> </a:t>
            </a:r>
            <a:endParaRPr lang="en-US" sz="1400" b="0" i="0" u="none" strike="noStrike" baseline="0" dirty="0">
              <a:latin typeface="Sitka Banner Semibold" pitchFamily="2" charset="0"/>
            </a:endParaRP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5418669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ISSUE CLASSIFICATION(Cont.)</a:t>
            </a:r>
          </a:p>
        </p:txBody>
      </p:sp>
      <p:graphicFrame>
        <p:nvGraphicFramePr>
          <p:cNvPr id="4" name="Content Placeholder 3">
            <a:extLst>
              <a:ext uri="{FF2B5EF4-FFF2-40B4-BE49-F238E27FC236}">
                <a16:creationId xmlns:a16="http://schemas.microsoft.com/office/drawing/2014/main" id="{62171977-8C80-E71C-F547-DA5984D52996}"/>
              </a:ext>
            </a:extLst>
          </p:cNvPr>
          <p:cNvGraphicFramePr>
            <a:graphicFrameLocks noGrp="1"/>
          </p:cNvGraphicFramePr>
          <p:nvPr>
            <p:ph sz="quarter" idx="13"/>
            <p:extLst>
              <p:ext uri="{D42A27DB-BD31-4B8C-83A1-F6EECF244321}">
                <p14:modId xmlns:p14="http://schemas.microsoft.com/office/powerpoint/2010/main" val="2286289101"/>
              </p:ext>
            </p:extLst>
          </p:nvPr>
        </p:nvGraphicFramePr>
        <p:xfrm>
          <a:off x="838200" y="1335805"/>
          <a:ext cx="10213257" cy="4805680"/>
        </p:xfrm>
        <a:graphic>
          <a:graphicData uri="http://schemas.openxmlformats.org/drawingml/2006/table">
            <a:tbl>
              <a:tblPr firstRow="1" bandRow="1">
                <a:tableStyleId>{7E9639D4-E3E2-4D34-9284-5A2195B3D0D7}</a:tableStyleId>
              </a:tblPr>
              <a:tblGrid>
                <a:gridCol w="1206910">
                  <a:extLst>
                    <a:ext uri="{9D8B030D-6E8A-4147-A177-3AD203B41FA5}">
                      <a16:colId xmlns:a16="http://schemas.microsoft.com/office/drawing/2014/main" val="537807924"/>
                    </a:ext>
                  </a:extLst>
                </a:gridCol>
                <a:gridCol w="6813755">
                  <a:extLst>
                    <a:ext uri="{9D8B030D-6E8A-4147-A177-3AD203B41FA5}">
                      <a16:colId xmlns:a16="http://schemas.microsoft.com/office/drawing/2014/main" val="1712571184"/>
                    </a:ext>
                  </a:extLst>
                </a:gridCol>
                <a:gridCol w="2192592">
                  <a:extLst>
                    <a:ext uri="{9D8B030D-6E8A-4147-A177-3AD203B41FA5}">
                      <a16:colId xmlns:a16="http://schemas.microsoft.com/office/drawing/2014/main" val="2757533609"/>
                    </a:ext>
                  </a:extLst>
                </a:gridCol>
              </a:tblGrid>
              <a:tr h="370840">
                <a:tc>
                  <a:txBody>
                    <a:bodyPr/>
                    <a:lstStyle/>
                    <a:p>
                      <a:r>
                        <a:rPr lang="en-US" sz="1300" dirty="0"/>
                        <a:t>Source</a:t>
                      </a:r>
                      <a:endParaRPr lang="en-IN" sz="1300" dirty="0"/>
                    </a:p>
                  </a:txBody>
                  <a:tcPr/>
                </a:tc>
                <a:tc>
                  <a:txBody>
                    <a:bodyPr/>
                    <a:lstStyle/>
                    <a:p>
                      <a:r>
                        <a:rPr lang="en-US" sz="1300" dirty="0"/>
                        <a:t>Content</a:t>
                      </a:r>
                      <a:endParaRPr lang="en-IN" sz="1300" dirty="0"/>
                    </a:p>
                  </a:txBody>
                  <a:tcPr/>
                </a:tc>
                <a:tc>
                  <a:txBody>
                    <a:bodyPr/>
                    <a:lstStyle/>
                    <a:p>
                      <a:r>
                        <a:rPr lang="en-US" sz="1300" dirty="0"/>
                        <a:t>Issues</a:t>
                      </a:r>
                      <a:endParaRPr lang="en-IN" sz="1300" dirty="0"/>
                    </a:p>
                  </a:txBody>
                  <a:tcPr/>
                </a:tc>
                <a:extLst>
                  <a:ext uri="{0D108BD9-81ED-4DB2-BD59-A6C34878D82A}">
                    <a16:rowId xmlns:a16="http://schemas.microsoft.com/office/drawing/2014/main" val="11092200"/>
                  </a:ext>
                </a:extLst>
              </a:tr>
              <a:tr h="370840">
                <a:tc>
                  <a:txBody>
                    <a:bodyPr/>
                    <a:lstStyle/>
                    <a:p>
                      <a:r>
                        <a:rPr lang="en-US" sz="1300" dirty="0"/>
                        <a:t>Trustpilot</a:t>
                      </a:r>
                      <a:endParaRPr lang="en-IN" sz="1300" dirty="0"/>
                    </a:p>
                  </a:txBody>
                  <a:tcPr>
                    <a:lnR w="12700" cap="flat" cmpd="sng" algn="ctr">
                      <a:solidFill>
                        <a:schemeClr val="tx1"/>
                      </a:solidFill>
                      <a:prstDash val="solid"/>
                      <a:round/>
                      <a:headEnd type="none" w="med" len="med"/>
                      <a:tailEnd type="none" w="med" len="med"/>
                    </a:lnR>
                  </a:tcPr>
                </a:tc>
                <a:tc>
                  <a:txBody>
                    <a:bodyPr/>
                    <a:lstStyle/>
                    <a:p>
                      <a:r>
                        <a:rPr lang="en-US" sz="1300" b="0" i="0" u="none" strike="noStrike" kern="1200" baseline="0" dirty="0">
                          <a:solidFill>
                            <a:schemeClr val="tx1"/>
                          </a:solidFill>
                          <a:latin typeface="+mn-lt"/>
                          <a:ea typeface="+mn-ea"/>
                          <a:cs typeface="+mn-cs"/>
                        </a:rPr>
                        <a:t>love my new </a:t>
                      </a:r>
                      <a:r>
                        <a:rPr lang="en-US" sz="1300" b="1" i="0" u="none" strike="noStrike" kern="1200" baseline="0" dirty="0">
                          <a:solidFill>
                            <a:schemeClr val="tx1"/>
                          </a:solidFill>
                          <a:latin typeface="+mn-lt"/>
                          <a:ea typeface="+mn-ea"/>
                          <a:cs typeface="+mn-cs"/>
                        </a:rPr>
                        <a:t>camera</a:t>
                      </a:r>
                      <a:r>
                        <a:rPr lang="en-US" sz="1300" b="0" i="0" u="none" strike="noStrike" kern="1200" baseline="0" dirty="0">
                          <a:solidFill>
                            <a:schemeClr val="tx1"/>
                          </a:solidFill>
                          <a:latin typeface="+mn-lt"/>
                          <a:ea typeface="+mn-ea"/>
                          <a:cs typeface="+mn-cs"/>
                        </a:rPr>
                        <a:t>, got a </a:t>
                      </a:r>
                      <a:r>
                        <a:rPr lang="en-US" sz="1300" b="0" i="0" u="none" strike="noStrike" kern="1200" baseline="0" dirty="0" err="1">
                          <a:solidFill>
                            <a:schemeClr val="tx1"/>
                          </a:solidFill>
                          <a:latin typeface="+mn-lt"/>
                          <a:ea typeface="+mn-ea"/>
                          <a:cs typeface="+mn-cs"/>
                        </a:rPr>
                        <a:t>nikon</a:t>
                      </a:r>
                      <a:r>
                        <a:rPr lang="en-US" sz="1300" b="0" i="0" u="none" strike="noStrike" kern="1200" baseline="0" dirty="0">
                          <a:solidFill>
                            <a:schemeClr val="tx1"/>
                          </a:solidFill>
                          <a:latin typeface="+mn-lt"/>
                          <a:ea typeface="+mn-ea"/>
                          <a:cs typeface="+mn-cs"/>
                        </a:rPr>
                        <a:t> </a:t>
                      </a:r>
                      <a:r>
                        <a:rPr lang="en-US" sz="1300" b="0" i="0" u="none" strike="noStrike" kern="1200" baseline="0" dirty="0" err="1">
                          <a:solidFill>
                            <a:schemeClr val="tx1"/>
                          </a:solidFill>
                          <a:latin typeface="+mn-lt"/>
                          <a:ea typeface="+mn-ea"/>
                          <a:cs typeface="+mn-cs"/>
                        </a:rPr>
                        <a:t>zf</a:t>
                      </a:r>
                      <a:r>
                        <a:rPr lang="en-US" sz="1300" b="0" i="0" u="none" strike="noStrike" kern="1200" baseline="0" dirty="0">
                          <a:solidFill>
                            <a:schemeClr val="tx1"/>
                          </a:solidFill>
                          <a:latin typeface="+mn-lt"/>
                          <a:ea typeface="+mn-ea"/>
                          <a:cs typeface="+mn-cs"/>
                        </a:rPr>
                        <a:t> from here and the service in-store and online was really good. </a:t>
                      </a:r>
                      <a:r>
                        <a:rPr lang="en-US" sz="1300" b="0" i="0" u="none" strike="noStrike" kern="1200" baseline="0" dirty="0" err="1">
                          <a:solidFill>
                            <a:schemeClr val="tx1"/>
                          </a:solidFill>
                          <a:latin typeface="+mn-lt"/>
                          <a:ea typeface="+mn-ea"/>
                          <a:cs typeface="+mn-cs"/>
                        </a:rPr>
                        <a:t>belfast</a:t>
                      </a:r>
                      <a:r>
                        <a:rPr lang="en-US" sz="1300" b="0" i="0" u="none" strike="noStrike" kern="1200" baseline="0" dirty="0">
                          <a:solidFill>
                            <a:schemeClr val="tx1"/>
                          </a:solidFill>
                          <a:latin typeface="+mn-lt"/>
                          <a:ea typeface="+mn-ea"/>
                          <a:cs typeface="+mn-cs"/>
                        </a:rPr>
                        <a:t> branch let me see and use the display model they had, and answered all my questions in a helpful and</a:t>
                      </a:r>
                    </a:p>
                    <a:p>
                      <a:r>
                        <a:rPr lang="en-US" sz="1300" b="0" i="0" u="none" strike="noStrike" kern="1200" baseline="0" dirty="0">
                          <a:solidFill>
                            <a:schemeClr val="tx1"/>
                          </a:solidFill>
                          <a:latin typeface="+mn-lt"/>
                          <a:ea typeface="+mn-ea"/>
                          <a:cs typeface="+mn-cs"/>
                        </a:rPr>
                        <a:t>friendly way, the also pointed out key features and things to consider plus alternatives </a:t>
                      </a:r>
                      <a:r>
                        <a:rPr lang="en-IN" sz="1300" b="0" i="0" u="none" strike="noStrike" kern="1200" baseline="0" dirty="0">
                          <a:solidFill>
                            <a:schemeClr val="tx1"/>
                          </a:solidFill>
                          <a:latin typeface="+mn-lt"/>
                          <a:ea typeface="+mn-ea"/>
                          <a:cs typeface="+mn-cs"/>
                        </a:rPr>
                        <a:t>if needed.</a:t>
                      </a:r>
                      <a:endParaRPr lang="en-IN"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300" dirty="0"/>
                        <a:t>Electronics</a:t>
                      </a:r>
                      <a:endParaRPr lang="en-IN" sz="13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84274260"/>
                  </a:ext>
                </a:extLst>
              </a:tr>
              <a:tr h="370840">
                <a:tc>
                  <a:txBody>
                    <a:bodyPr/>
                    <a:lstStyle/>
                    <a:p>
                      <a:r>
                        <a:rPr lang="en-US" sz="1300" dirty="0"/>
                        <a:t>Power Reviews</a:t>
                      </a:r>
                      <a:endParaRPr lang="en-IN" sz="1300" dirty="0"/>
                    </a:p>
                  </a:txBody>
                  <a:tcPr>
                    <a:lnR w="12700" cap="flat" cmpd="sng" algn="ctr">
                      <a:solidFill>
                        <a:schemeClr val="tx1"/>
                      </a:solidFill>
                      <a:prstDash val="solid"/>
                      <a:round/>
                      <a:headEnd type="none" w="med" len="med"/>
                      <a:tailEnd type="none" w="med" len="med"/>
                    </a:lnR>
                  </a:tcPr>
                </a:tc>
                <a:tc>
                  <a:txBody>
                    <a:bodyPr/>
                    <a:lstStyle/>
                    <a:p>
                      <a:r>
                        <a:rPr lang="en-US" sz="1300" b="0" i="0" u="none" strike="noStrike" kern="1200" baseline="0" dirty="0">
                          <a:solidFill>
                            <a:schemeClr val="tx1"/>
                          </a:solidFill>
                          <a:latin typeface="+mn-lt"/>
                          <a:ea typeface="+mn-ea"/>
                          <a:cs typeface="+mn-cs"/>
                        </a:rPr>
                        <a:t>have just wasted 90 minutes driving to and from moor </a:t>
                      </a:r>
                      <a:r>
                        <a:rPr lang="en-US" sz="1300" b="0" i="0" u="none" strike="noStrike" kern="1200" baseline="0" dirty="0" err="1">
                          <a:solidFill>
                            <a:schemeClr val="tx1"/>
                          </a:solidFill>
                          <a:latin typeface="+mn-lt"/>
                          <a:ea typeface="+mn-ea"/>
                          <a:cs typeface="+mn-cs"/>
                        </a:rPr>
                        <a:t>allerton</a:t>
                      </a:r>
                      <a:r>
                        <a:rPr lang="en-US" sz="1300" b="0" i="0" u="none" strike="noStrike" kern="1200" baseline="0" dirty="0">
                          <a:solidFill>
                            <a:schemeClr val="tx1"/>
                          </a:solidFill>
                          <a:latin typeface="+mn-lt"/>
                          <a:ea typeface="+mn-ea"/>
                          <a:cs typeface="+mn-cs"/>
                        </a:rPr>
                        <a:t> as </a:t>
                      </a:r>
                      <a:r>
                        <a:rPr lang="en-US" sz="1300" b="0" i="0" u="none" strike="noStrike" kern="1200" baseline="0" dirty="0" err="1">
                          <a:solidFill>
                            <a:schemeClr val="tx1"/>
                          </a:solidFill>
                          <a:latin typeface="+mn-lt"/>
                          <a:ea typeface="+mn-ea"/>
                          <a:cs typeface="+mn-cs"/>
                        </a:rPr>
                        <a:t>i</a:t>
                      </a:r>
                      <a:r>
                        <a:rPr lang="en-US" sz="1300" b="0" i="0" u="none" strike="noStrike" kern="1200" baseline="0" dirty="0">
                          <a:solidFill>
                            <a:schemeClr val="tx1"/>
                          </a:solidFill>
                          <a:latin typeface="+mn-lt"/>
                          <a:ea typeface="+mn-ea"/>
                          <a:cs typeface="+mn-cs"/>
                        </a:rPr>
                        <a:t> needed a fast </a:t>
                      </a:r>
                      <a:r>
                        <a:rPr lang="en-US" sz="1300" b="0" i="0" u="none" strike="noStrike" kern="1200" baseline="0" dirty="0" err="1">
                          <a:solidFill>
                            <a:schemeClr val="tx1"/>
                          </a:solidFill>
                          <a:latin typeface="+mn-lt"/>
                          <a:ea typeface="+mn-ea"/>
                          <a:cs typeface="+mn-cs"/>
                        </a:rPr>
                        <a:t>sony</a:t>
                      </a:r>
                      <a:r>
                        <a:rPr lang="en-US" sz="1300" b="0" i="0" u="none" strike="noStrike" kern="1200" baseline="0" dirty="0">
                          <a:solidFill>
                            <a:schemeClr val="tx1"/>
                          </a:solidFill>
                          <a:latin typeface="+mn-lt"/>
                          <a:ea typeface="+mn-ea"/>
                          <a:cs typeface="+mn-cs"/>
                        </a:rPr>
                        <a:t> </a:t>
                      </a:r>
                      <a:r>
                        <a:rPr lang="en-US" sz="1300" b="1" i="0" u="none" strike="noStrike" kern="1200" baseline="0" dirty="0">
                          <a:solidFill>
                            <a:schemeClr val="tx1"/>
                          </a:solidFill>
                          <a:latin typeface="+mn-lt"/>
                          <a:ea typeface="+mn-ea"/>
                          <a:cs typeface="+mn-cs"/>
                        </a:rPr>
                        <a:t>lens</a:t>
                      </a:r>
                      <a:r>
                        <a:rPr lang="en-US" sz="1300" b="0" i="0" u="none" strike="noStrike" kern="1200" baseline="0" dirty="0">
                          <a:solidFill>
                            <a:schemeClr val="tx1"/>
                          </a:solidFill>
                          <a:latin typeface="+mn-lt"/>
                          <a:ea typeface="+mn-ea"/>
                          <a:cs typeface="+mn-cs"/>
                        </a:rPr>
                        <a:t> for a wedding tomorrow. There were two </a:t>
                      </a:r>
                      <a:r>
                        <a:rPr lang="en-US" sz="1300" b="1" i="0" u="none" strike="noStrike" kern="1200" baseline="0" dirty="0">
                          <a:solidFill>
                            <a:schemeClr val="tx1"/>
                          </a:solidFill>
                          <a:latin typeface="+mn-lt"/>
                          <a:ea typeface="+mn-ea"/>
                          <a:cs typeface="+mn-cs"/>
                        </a:rPr>
                        <a:t>staff</a:t>
                      </a:r>
                      <a:r>
                        <a:rPr lang="en-US" sz="1300" b="0" i="0" u="none" strike="noStrike" kern="1200" baseline="0" dirty="0">
                          <a:solidFill>
                            <a:schemeClr val="tx1"/>
                          </a:solidFill>
                          <a:latin typeface="+mn-lt"/>
                          <a:ea typeface="+mn-ea"/>
                          <a:cs typeface="+mn-cs"/>
                        </a:rPr>
                        <a:t> in the branch and one other customer when </a:t>
                      </a:r>
                      <a:r>
                        <a:rPr lang="en-US" sz="1300" b="0" i="0" u="none" strike="noStrike" kern="1200" baseline="0" dirty="0" err="1">
                          <a:solidFill>
                            <a:schemeClr val="tx1"/>
                          </a:solidFill>
                          <a:latin typeface="+mn-lt"/>
                          <a:ea typeface="+mn-ea"/>
                          <a:cs typeface="+mn-cs"/>
                        </a:rPr>
                        <a:t>i</a:t>
                      </a:r>
                      <a:r>
                        <a:rPr lang="en-US" sz="1300" b="0" i="0" u="none" strike="noStrike" kern="1200" baseline="0" dirty="0">
                          <a:solidFill>
                            <a:schemeClr val="tx1"/>
                          </a:solidFill>
                          <a:latin typeface="+mn-lt"/>
                          <a:ea typeface="+mn-ea"/>
                          <a:cs typeface="+mn-cs"/>
                        </a:rPr>
                        <a:t> went in. for some bizarre</a:t>
                      </a:r>
                    </a:p>
                    <a:p>
                      <a:r>
                        <a:rPr lang="en-US" sz="1300" b="0" i="0" u="none" strike="noStrike" kern="1200" baseline="0" dirty="0">
                          <a:solidFill>
                            <a:schemeClr val="tx1"/>
                          </a:solidFill>
                          <a:latin typeface="+mn-lt"/>
                          <a:ea typeface="+mn-ea"/>
                          <a:cs typeface="+mn-cs"/>
                        </a:rPr>
                        <a:t>reason both staff members saw fit to </a:t>
                      </a:r>
                      <a:r>
                        <a:rPr lang="en-US" sz="1300" b="1" i="0" u="none" strike="noStrike" kern="1200" baseline="0" dirty="0">
                          <a:solidFill>
                            <a:schemeClr val="tx1"/>
                          </a:solidFill>
                          <a:latin typeface="+mn-lt"/>
                          <a:ea typeface="+mn-ea"/>
                          <a:cs typeface="+mn-cs"/>
                        </a:rPr>
                        <a:t>ignore</a:t>
                      </a:r>
                      <a:r>
                        <a:rPr lang="en-US" sz="1300" b="0" i="0" u="none" strike="noStrike" kern="1200" baseline="0" dirty="0">
                          <a:solidFill>
                            <a:schemeClr val="tx1"/>
                          </a:solidFill>
                          <a:latin typeface="+mn-lt"/>
                          <a:ea typeface="+mn-ea"/>
                          <a:cs typeface="+mn-cs"/>
                        </a:rPr>
                        <a:t> me and both dealt with the one </a:t>
                      </a:r>
                      <a:r>
                        <a:rPr lang="en-US" sz="1300" b="1" i="0" u="none" strike="noStrike" kern="1200" baseline="0" dirty="0">
                          <a:solidFill>
                            <a:schemeClr val="tx1"/>
                          </a:solidFill>
                          <a:latin typeface="+mn-lt"/>
                          <a:ea typeface="+mn-ea"/>
                          <a:cs typeface="+mn-cs"/>
                        </a:rPr>
                        <a:t>customer</a:t>
                      </a:r>
                      <a:r>
                        <a:rPr lang="en-US" sz="1300" b="0" i="0" u="none" strike="noStrike" kern="1200" baseline="0" dirty="0">
                          <a:solidFill>
                            <a:schemeClr val="tx1"/>
                          </a:solidFill>
                          <a:latin typeface="+mn-lt"/>
                          <a:ea typeface="+mn-ea"/>
                          <a:cs typeface="+mn-cs"/>
                        </a:rPr>
                        <a:t>. one said he would be with me in a minute and went out back to find something for the one </a:t>
                      </a:r>
                      <a:r>
                        <a:rPr lang="en-US" sz="1300" b="1" i="0" u="none" strike="noStrike" kern="1200" baseline="0" dirty="0">
                          <a:solidFill>
                            <a:schemeClr val="tx1"/>
                          </a:solidFill>
                          <a:latin typeface="+mn-lt"/>
                          <a:ea typeface="+mn-ea"/>
                          <a:cs typeface="+mn-cs"/>
                        </a:rPr>
                        <a:t>customer</a:t>
                      </a:r>
                      <a:r>
                        <a:rPr lang="en-US" sz="1300" b="0" i="0" u="none" strike="noStrike" kern="1200" baseline="0" dirty="0">
                          <a:solidFill>
                            <a:schemeClr val="tx1"/>
                          </a:solidFill>
                          <a:latin typeface="+mn-lt"/>
                          <a:ea typeface="+mn-ea"/>
                          <a:cs typeface="+mn-cs"/>
                        </a:rPr>
                        <a:t> they had,</a:t>
                      </a:r>
                    </a:p>
                    <a:p>
                      <a:r>
                        <a:rPr lang="en-US" sz="1300" b="0" i="0" u="none" strike="noStrike" kern="1200" baseline="0" dirty="0">
                          <a:solidFill>
                            <a:schemeClr val="tx1"/>
                          </a:solidFill>
                          <a:latin typeface="+mn-lt"/>
                          <a:ea typeface="+mn-ea"/>
                          <a:cs typeface="+mn-cs"/>
                        </a:rPr>
                        <a:t>he was actually gone about 5 or 10 minutes, came back with something like a lens cap, then they both spent even more time with the same </a:t>
                      </a:r>
                      <a:r>
                        <a:rPr lang="en-US" sz="1300" b="1" i="0" u="none" strike="noStrike" kern="1200" baseline="0" dirty="0">
                          <a:solidFill>
                            <a:schemeClr val="tx1"/>
                          </a:solidFill>
                          <a:latin typeface="+mn-lt"/>
                          <a:ea typeface="+mn-ea"/>
                          <a:cs typeface="+mn-cs"/>
                        </a:rPr>
                        <a:t>customer</a:t>
                      </a:r>
                      <a:r>
                        <a:rPr lang="en-US" sz="1300" b="0" i="0" u="none" strike="noStrike" kern="1200" baseline="0" dirty="0">
                          <a:solidFill>
                            <a:schemeClr val="tx1"/>
                          </a:solidFill>
                          <a:latin typeface="+mn-lt"/>
                          <a:ea typeface="+mn-ea"/>
                          <a:cs typeface="+mn-cs"/>
                        </a:rPr>
                        <a:t>. the same </a:t>
                      </a:r>
                      <a:r>
                        <a:rPr lang="en-US" sz="1300" b="1" i="0" u="none" strike="noStrike" kern="1200" baseline="0" dirty="0">
                          <a:solidFill>
                            <a:schemeClr val="tx1"/>
                          </a:solidFill>
                          <a:latin typeface="+mn-lt"/>
                          <a:ea typeface="+mn-ea"/>
                          <a:cs typeface="+mn-cs"/>
                        </a:rPr>
                        <a:t>staff</a:t>
                      </a:r>
                      <a:r>
                        <a:rPr lang="en-US" sz="1300" b="0" i="0" u="none" strike="noStrike" kern="1200" baseline="0" dirty="0">
                          <a:solidFill>
                            <a:schemeClr val="tx1"/>
                          </a:solidFill>
                          <a:latin typeface="+mn-lt"/>
                          <a:ea typeface="+mn-ea"/>
                          <a:cs typeface="+mn-cs"/>
                        </a:rPr>
                        <a:t> member then walks past me again on his</a:t>
                      </a:r>
                    </a:p>
                    <a:p>
                      <a:r>
                        <a:rPr lang="en-US" sz="1300" b="0" i="0" u="none" strike="noStrike" kern="1200" baseline="0" dirty="0">
                          <a:solidFill>
                            <a:schemeClr val="tx1"/>
                          </a:solidFill>
                          <a:latin typeface="+mn-lt"/>
                          <a:ea typeface="+mn-ea"/>
                          <a:cs typeface="+mn-cs"/>
                        </a:rPr>
                        <a:t>way to the store and says, </a:t>
                      </a:r>
                      <a:r>
                        <a:rPr lang="en-US" sz="1300" b="0" i="0" u="none" strike="noStrike" kern="1200" baseline="0" dirty="0" err="1">
                          <a:solidFill>
                            <a:schemeClr val="tx1"/>
                          </a:solidFill>
                          <a:latin typeface="+mn-lt"/>
                          <a:ea typeface="+mn-ea"/>
                          <a:cs typeface="+mn-cs"/>
                        </a:rPr>
                        <a:t>i</a:t>
                      </a:r>
                      <a:r>
                        <a:rPr lang="en-US" sz="1300" b="0" i="0" u="none" strike="noStrike" kern="1200" baseline="0" dirty="0">
                          <a:solidFill>
                            <a:schemeClr val="tx1"/>
                          </a:solidFill>
                          <a:latin typeface="+mn-lt"/>
                          <a:ea typeface="+mn-ea"/>
                          <a:cs typeface="+mn-cs"/>
                        </a:rPr>
                        <a:t> will be with you in a minute, you know, like he would said 10 minutes before. by the his point </a:t>
                      </a:r>
                      <a:r>
                        <a:rPr lang="en-US" sz="1300" b="0" i="0" u="none" strike="noStrike" kern="1200" baseline="0" dirty="0" err="1">
                          <a:solidFill>
                            <a:schemeClr val="tx1"/>
                          </a:solidFill>
                          <a:latin typeface="+mn-lt"/>
                          <a:ea typeface="+mn-ea"/>
                          <a:cs typeface="+mn-cs"/>
                        </a:rPr>
                        <a:t>i</a:t>
                      </a:r>
                      <a:r>
                        <a:rPr lang="en-US" sz="1300" b="0" i="0" u="none" strike="noStrike" kern="1200" baseline="0" dirty="0">
                          <a:solidFill>
                            <a:schemeClr val="tx1"/>
                          </a:solidFill>
                          <a:latin typeface="+mn-lt"/>
                          <a:ea typeface="+mn-ea"/>
                          <a:cs typeface="+mn-cs"/>
                        </a:rPr>
                        <a:t> would been stood by the counter for 15- 20 mins and </a:t>
                      </a:r>
                      <a:r>
                        <a:rPr lang="en-US" sz="1300" b="0" i="0" u="none" strike="noStrike" kern="1200" baseline="0" dirty="0" err="1">
                          <a:solidFill>
                            <a:schemeClr val="tx1"/>
                          </a:solidFill>
                          <a:latin typeface="+mn-lt"/>
                          <a:ea typeface="+mn-ea"/>
                          <a:cs typeface="+mn-cs"/>
                        </a:rPr>
                        <a:t>i</a:t>
                      </a:r>
                      <a:r>
                        <a:rPr lang="en-US" sz="1300" b="0" i="0" u="none" strike="noStrike" kern="1200" baseline="0" dirty="0">
                          <a:solidFill>
                            <a:schemeClr val="tx1"/>
                          </a:solidFill>
                          <a:latin typeface="+mn-lt"/>
                          <a:ea typeface="+mn-ea"/>
                          <a:cs typeface="+mn-cs"/>
                        </a:rPr>
                        <a:t> told him not to bother as I was leaving. so wex lost a decent sale and I will never shop there again. appalling and </a:t>
                      </a:r>
                      <a:r>
                        <a:rPr lang="en-IN" sz="1300" b="1" i="0" u="none" strike="noStrike" kern="1200" baseline="0" dirty="0">
                          <a:solidFill>
                            <a:schemeClr val="tx1"/>
                          </a:solidFill>
                          <a:latin typeface="+mn-lt"/>
                          <a:ea typeface="+mn-ea"/>
                          <a:cs typeface="+mn-cs"/>
                        </a:rPr>
                        <a:t>rude</a:t>
                      </a:r>
                      <a:r>
                        <a:rPr lang="en-IN" sz="1300" b="0" i="0" u="none" strike="noStrike" kern="1200" baseline="0" dirty="0">
                          <a:solidFill>
                            <a:schemeClr val="tx1"/>
                          </a:solidFill>
                          <a:latin typeface="+mn-lt"/>
                          <a:ea typeface="+mn-ea"/>
                          <a:cs typeface="+mn-cs"/>
                        </a:rPr>
                        <a:t> </a:t>
                      </a:r>
                      <a:r>
                        <a:rPr lang="en-IN" sz="1300" b="1" i="0" u="none" strike="noStrike" kern="1200" baseline="0" dirty="0">
                          <a:solidFill>
                            <a:schemeClr val="tx1"/>
                          </a:solidFill>
                          <a:latin typeface="+mn-lt"/>
                          <a:ea typeface="+mn-ea"/>
                          <a:cs typeface="+mn-cs"/>
                        </a:rPr>
                        <a:t>customer service</a:t>
                      </a:r>
                      <a:r>
                        <a:rPr lang="en-IN" sz="1300" b="0" i="0" u="none" strike="noStrike" kern="1200" baseline="0" dirty="0">
                          <a:solidFill>
                            <a:schemeClr val="tx1"/>
                          </a:solidFill>
                          <a:latin typeface="+mn-lt"/>
                          <a:ea typeface="+mn-ea"/>
                          <a:cs typeface="+mn-cs"/>
                        </a:rPr>
                        <a:t>!</a:t>
                      </a:r>
                      <a:endParaRPr lang="en-IN"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300" dirty="0"/>
                        <a:t>Electronics, Customer Service, Delivery</a:t>
                      </a:r>
                      <a:endParaRPr lang="en-IN" sz="13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36471098"/>
                  </a:ext>
                </a:extLst>
              </a:tr>
              <a:tr h="370840">
                <a:tc>
                  <a:txBody>
                    <a:bodyPr/>
                    <a:lstStyle/>
                    <a:p>
                      <a:r>
                        <a:rPr lang="en-US" sz="1300" dirty="0"/>
                        <a:t>Trustpilot</a:t>
                      </a:r>
                      <a:endParaRPr lang="en-IN" sz="1300" dirty="0"/>
                    </a:p>
                  </a:txBody>
                  <a:tcPr>
                    <a:lnR w="12700" cap="flat" cmpd="sng" algn="ctr">
                      <a:solidFill>
                        <a:schemeClr val="tx1"/>
                      </a:solidFill>
                      <a:prstDash val="solid"/>
                      <a:round/>
                      <a:headEnd type="none" w="med" len="med"/>
                      <a:tailEnd type="none" w="med" len="med"/>
                    </a:lnR>
                  </a:tcPr>
                </a:tc>
                <a:tc>
                  <a:txBody>
                    <a:bodyPr/>
                    <a:lstStyle/>
                    <a:p>
                      <a:r>
                        <a:rPr lang="en-US" sz="1300" b="0" i="0" u="none" strike="noStrike" kern="1200" baseline="0" dirty="0">
                          <a:solidFill>
                            <a:schemeClr val="tx1"/>
                          </a:solidFill>
                          <a:latin typeface="+mn-lt"/>
                          <a:ea typeface="+mn-ea"/>
                          <a:cs typeface="+mn-cs"/>
                        </a:rPr>
                        <a:t>initial offer was fine but reduced by around 10% on a boxed </a:t>
                      </a:r>
                      <a:r>
                        <a:rPr lang="en-US" sz="1300" b="1" i="0" u="none" strike="noStrike" kern="1200" baseline="0" dirty="0">
                          <a:solidFill>
                            <a:schemeClr val="tx1"/>
                          </a:solidFill>
                          <a:latin typeface="+mn-lt"/>
                          <a:ea typeface="+mn-ea"/>
                          <a:cs typeface="+mn-cs"/>
                        </a:rPr>
                        <a:t>lens</a:t>
                      </a:r>
                      <a:r>
                        <a:rPr lang="en-US" sz="1300" b="0" i="0" u="none" strike="noStrike" kern="1200" baseline="0" dirty="0">
                          <a:solidFill>
                            <a:schemeClr val="tx1"/>
                          </a:solidFill>
                          <a:latin typeface="+mn-lt"/>
                          <a:ea typeface="+mn-ea"/>
                          <a:cs typeface="+mn-cs"/>
                        </a:rPr>
                        <a:t> in good condition. took quite a few days to make the offer after the lens was received. however the </a:t>
                      </a:r>
                      <a:r>
                        <a:rPr lang="en-US" sz="1300" b="1" i="0" u="none" strike="noStrike" kern="1200" baseline="0" dirty="0">
                          <a:solidFill>
                            <a:schemeClr val="tx1"/>
                          </a:solidFill>
                          <a:latin typeface="+mn-lt"/>
                          <a:ea typeface="+mn-ea"/>
                          <a:cs typeface="+mn-cs"/>
                        </a:rPr>
                        <a:t>money</a:t>
                      </a:r>
                      <a:r>
                        <a:rPr lang="en-US" sz="1300" b="0" i="0" u="none" strike="noStrike" kern="1200" baseline="0" dirty="0">
                          <a:solidFill>
                            <a:schemeClr val="tx1"/>
                          </a:solidFill>
                          <a:latin typeface="+mn-lt"/>
                          <a:ea typeface="+mn-ea"/>
                          <a:cs typeface="+mn-cs"/>
                        </a:rPr>
                        <a:t> owed was paid promptly. </a:t>
                      </a:r>
                      <a:r>
                        <a:rPr lang="en-US" sz="1300" b="0" i="0" u="none" strike="noStrike" kern="1200" baseline="0" dirty="0" err="1">
                          <a:solidFill>
                            <a:schemeClr val="tx1"/>
                          </a:solidFill>
                          <a:latin typeface="+mn-lt"/>
                          <a:ea typeface="+mn-ea"/>
                          <a:cs typeface="+mn-cs"/>
                        </a:rPr>
                        <a:t>i</a:t>
                      </a:r>
                      <a:r>
                        <a:rPr lang="en-US" sz="1300" b="0" i="0" u="none" strike="noStrike" kern="1200" baseline="0" dirty="0">
                          <a:solidFill>
                            <a:schemeClr val="tx1"/>
                          </a:solidFill>
                          <a:latin typeface="+mn-lt"/>
                          <a:ea typeface="+mn-ea"/>
                          <a:cs typeface="+mn-cs"/>
                        </a:rPr>
                        <a:t> do not</a:t>
                      </a:r>
                    </a:p>
                    <a:p>
                      <a:r>
                        <a:rPr lang="en-US" sz="1300" b="0" i="0" u="none" strike="noStrike" kern="1200" baseline="0" dirty="0">
                          <a:solidFill>
                            <a:schemeClr val="tx1"/>
                          </a:solidFill>
                          <a:latin typeface="+mn-lt"/>
                          <a:ea typeface="+mn-ea"/>
                          <a:cs typeface="+mn-cs"/>
                        </a:rPr>
                        <a:t>plan to sell anything else through wex</a:t>
                      </a:r>
                      <a:endParaRPr lang="en-IN"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300" dirty="0"/>
                        <a:t>Electronics Payment</a:t>
                      </a:r>
                      <a:endParaRPr lang="en-IN" sz="13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44608132"/>
                  </a:ext>
                </a:extLst>
              </a:tr>
            </a:tbl>
          </a:graphicData>
        </a:graphic>
      </p:graphicFrame>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C2FCF856-749D-9EF5-FDEC-1EFC5495ECBC}"/>
                  </a:ext>
                </a:extLst>
              </p14:cNvPr>
              <p14:cNvContentPartPr/>
              <p14:nvPr/>
            </p14:nvContentPartPr>
            <p14:xfrm>
              <a:off x="8432372" y="1391942"/>
              <a:ext cx="2048400" cy="915480"/>
            </p14:xfrm>
          </p:contentPart>
        </mc:Choice>
        <mc:Fallback>
          <p:pic>
            <p:nvPicPr>
              <p:cNvPr id="6" name="Ink 5">
                <a:extLst>
                  <a:ext uri="{FF2B5EF4-FFF2-40B4-BE49-F238E27FC236}">
                    <a16:creationId xmlns:a16="http://schemas.microsoft.com/office/drawing/2014/main" id="{C2FCF856-749D-9EF5-FDEC-1EFC5495ECBC}"/>
                  </a:ext>
                </a:extLst>
              </p:cNvPr>
              <p:cNvPicPr/>
              <p:nvPr/>
            </p:nvPicPr>
            <p:blipFill>
              <a:blip r:embed="rId4"/>
              <a:stretch>
                <a:fillRect/>
              </a:stretch>
            </p:blipFill>
            <p:spPr>
              <a:xfrm>
                <a:off x="8426252" y="1385822"/>
                <a:ext cx="2060640" cy="927720"/>
              </a:xfrm>
              <a:prstGeom prst="rect">
                <a:avLst/>
              </a:prstGeom>
            </p:spPr>
          </p:pic>
        </mc:Fallback>
      </mc:AlternateContent>
      <p:cxnSp>
        <p:nvCxnSpPr>
          <p:cNvPr id="8" name="Straight Arrow Connector 7">
            <a:extLst>
              <a:ext uri="{FF2B5EF4-FFF2-40B4-BE49-F238E27FC236}">
                <a16:creationId xmlns:a16="http://schemas.microsoft.com/office/drawing/2014/main" id="{91509F06-5E37-6048-7998-AD7EC2334FD2}"/>
              </a:ext>
            </a:extLst>
          </p:cNvPr>
          <p:cNvCxnSpPr>
            <a:cxnSpLocks/>
          </p:cNvCxnSpPr>
          <p:nvPr/>
        </p:nvCxnSpPr>
        <p:spPr>
          <a:xfrm>
            <a:off x="10235381" y="2163097"/>
            <a:ext cx="637660" cy="11143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BE32712-0640-EC18-8C9C-1EBCDBE34178}"/>
              </a:ext>
            </a:extLst>
          </p:cNvPr>
          <p:cNvSpPr txBox="1"/>
          <p:nvPr/>
        </p:nvSpPr>
        <p:spPr>
          <a:xfrm>
            <a:off x="10264876" y="3277467"/>
            <a:ext cx="1573162" cy="646331"/>
          </a:xfrm>
          <a:prstGeom prst="rect">
            <a:avLst/>
          </a:prstGeom>
          <a:noFill/>
        </p:spPr>
        <p:txBody>
          <a:bodyPr wrap="square" rtlCol="0">
            <a:spAutoFit/>
          </a:bodyPr>
          <a:lstStyle/>
          <a:p>
            <a:r>
              <a:rPr lang="en-US" dirty="0">
                <a:solidFill>
                  <a:srgbClr val="FF0000"/>
                </a:solidFill>
              </a:rPr>
              <a:t>Is this really </a:t>
            </a:r>
          </a:p>
          <a:p>
            <a:r>
              <a:rPr lang="en-US" dirty="0">
                <a:solidFill>
                  <a:srgbClr val="FF0000"/>
                </a:solidFill>
              </a:rPr>
              <a:t>an issue !!??  </a:t>
            </a:r>
            <a:endParaRPr lang="en-IN" dirty="0">
              <a:solidFill>
                <a:srgbClr val="FF0000"/>
              </a:solidFill>
            </a:endParaRPr>
          </a:p>
        </p:txBody>
      </p:sp>
    </p:spTree>
    <p:extLst>
      <p:ext uri="{BB962C8B-B14F-4D97-AF65-F5344CB8AC3E}">
        <p14:creationId xmlns:p14="http://schemas.microsoft.com/office/powerpoint/2010/main" val="190313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ISSUE VALIDATION VIA LLAMA3</a:t>
            </a:r>
          </a:p>
        </p:txBody>
      </p:sp>
    </p:spTree>
    <p:extLst>
      <p:ext uri="{BB962C8B-B14F-4D97-AF65-F5344CB8AC3E}">
        <p14:creationId xmlns:p14="http://schemas.microsoft.com/office/powerpoint/2010/main" val="3397924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600" y="762000"/>
            <a:ext cx="5066250" cy="2900680"/>
          </a:xfrm>
          <a:noFill/>
        </p:spPr>
        <p:txBody>
          <a:bodyPr>
            <a:noAutofit/>
          </a:bodyPr>
          <a:lstStyle/>
          <a:p>
            <a:r>
              <a:rPr lang="en-US" dirty="0"/>
              <a:t>Sample customer reviews</a:t>
            </a:r>
          </a:p>
        </p:txBody>
      </p:sp>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1117600" y="4145280"/>
            <a:ext cx="5066250" cy="690880"/>
          </a:xfrm>
        </p:spPr>
        <p:txBody>
          <a:bodyPr/>
          <a:lstStyle/>
          <a:p>
            <a:r>
              <a:rPr lang="en-US" dirty="0"/>
              <a:t>Trust pilot &amp; Power Reviews</a:t>
            </a:r>
          </a:p>
        </p:txBody>
      </p:sp>
      <p:pic>
        <p:nvPicPr>
          <p:cNvPr id="13" name="Picture Placeholder 12">
            <a:extLst>
              <a:ext uri="{FF2B5EF4-FFF2-40B4-BE49-F238E27FC236}">
                <a16:creationId xmlns:a16="http://schemas.microsoft.com/office/drawing/2014/main" id="{E7D7CFAE-B26A-7B05-747D-0C5C7B4220C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6877" r="26877"/>
          <a:stretch>
            <a:fillRect/>
          </a:stretch>
        </p:blipFill>
        <p:spPr/>
      </p:pic>
    </p:spTree>
    <p:extLst>
      <p:ext uri="{BB962C8B-B14F-4D97-AF65-F5344CB8AC3E}">
        <p14:creationId xmlns:p14="http://schemas.microsoft.com/office/powerpoint/2010/main" val="39304385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Issue validation</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405582" y="1339566"/>
            <a:ext cx="11294806" cy="5051402"/>
          </a:xfrm>
          <a:noFill/>
        </p:spPr>
        <p:txBody>
          <a:bodyPr>
            <a:noAutofit/>
          </a:bodyPr>
          <a:lstStyle/>
          <a:p>
            <a:pPr algn="l"/>
            <a:r>
              <a:rPr lang="en-US" b="1" dirty="0"/>
              <a:t>Objective</a:t>
            </a:r>
            <a:r>
              <a:rPr lang="en-US" dirty="0"/>
              <a:t>: Since </a:t>
            </a:r>
            <a:r>
              <a:rPr lang="en-US" dirty="0" err="1"/>
              <a:t>spaCy’s</a:t>
            </a:r>
            <a:r>
              <a:rPr lang="en-US" dirty="0"/>
              <a:t> PhraseMatcher library depicts issues purely based on the text/phrase matching mechanism but there is no intelligence behind it, hence, an issue validator technique is implemented using the existing open-source pre-trained LLMs (Large Language Models). Even Wex team requested to have a similar way to identify the actual reason behind the classified issues to make sure if the issue/s are legitimate or not. </a:t>
            </a:r>
            <a:endParaRPr lang="en-US" b="0" i="0" u="none" strike="noStrike" baseline="0" dirty="0"/>
          </a:p>
          <a:p>
            <a:pPr algn="l"/>
            <a:endParaRPr lang="en-US" dirty="0"/>
          </a:p>
          <a:p>
            <a:pPr algn="l"/>
            <a:r>
              <a:rPr lang="en-US" dirty="0"/>
              <a:t>Below are the tried and tested LLMs</a:t>
            </a:r>
            <a:r>
              <a:rPr lang="en-IN" b="0" i="0" u="none" strike="noStrike" baseline="0" dirty="0"/>
              <a:t> :-</a:t>
            </a:r>
          </a:p>
          <a:p>
            <a:pPr algn="l"/>
            <a:endParaRPr lang="en-IN" b="0" i="0" u="none" strike="noStrike" baseline="0" dirty="0"/>
          </a:p>
          <a:p>
            <a:pPr algn="l"/>
            <a:endParaRPr lang="en-IN" b="0" i="0" u="none" strike="noStrike" baseline="0"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aphicFrame>
        <p:nvGraphicFramePr>
          <p:cNvPr id="4" name="Table 3">
            <a:extLst>
              <a:ext uri="{FF2B5EF4-FFF2-40B4-BE49-F238E27FC236}">
                <a16:creationId xmlns:a16="http://schemas.microsoft.com/office/drawing/2014/main" id="{1C9D3D70-6511-28E7-5AE7-12E7D80511B7}"/>
              </a:ext>
            </a:extLst>
          </p:cNvPr>
          <p:cNvGraphicFramePr>
            <a:graphicFrameLocks noGrp="1"/>
          </p:cNvGraphicFramePr>
          <p:nvPr>
            <p:extLst>
              <p:ext uri="{D42A27DB-BD31-4B8C-83A1-F6EECF244321}">
                <p14:modId xmlns:p14="http://schemas.microsoft.com/office/powerpoint/2010/main" val="1245242550"/>
              </p:ext>
            </p:extLst>
          </p:nvPr>
        </p:nvGraphicFramePr>
        <p:xfrm>
          <a:off x="561995" y="3300571"/>
          <a:ext cx="9941015" cy="2595880"/>
        </p:xfrm>
        <a:graphic>
          <a:graphicData uri="http://schemas.openxmlformats.org/drawingml/2006/table">
            <a:tbl>
              <a:tblPr firstRow="1" bandRow="1">
                <a:tableStyleId>{7E9639D4-E3E2-4D34-9284-5A2195B3D0D7}</a:tableStyleId>
              </a:tblPr>
              <a:tblGrid>
                <a:gridCol w="1497780">
                  <a:extLst>
                    <a:ext uri="{9D8B030D-6E8A-4147-A177-3AD203B41FA5}">
                      <a16:colId xmlns:a16="http://schemas.microsoft.com/office/drawing/2014/main" val="2277552548"/>
                    </a:ext>
                  </a:extLst>
                </a:gridCol>
                <a:gridCol w="1465007">
                  <a:extLst>
                    <a:ext uri="{9D8B030D-6E8A-4147-A177-3AD203B41FA5}">
                      <a16:colId xmlns:a16="http://schemas.microsoft.com/office/drawing/2014/main" val="1348988879"/>
                    </a:ext>
                  </a:extLst>
                </a:gridCol>
                <a:gridCol w="2605548">
                  <a:extLst>
                    <a:ext uri="{9D8B030D-6E8A-4147-A177-3AD203B41FA5}">
                      <a16:colId xmlns:a16="http://schemas.microsoft.com/office/drawing/2014/main" val="2590579439"/>
                    </a:ext>
                  </a:extLst>
                </a:gridCol>
                <a:gridCol w="4372680">
                  <a:extLst>
                    <a:ext uri="{9D8B030D-6E8A-4147-A177-3AD203B41FA5}">
                      <a16:colId xmlns:a16="http://schemas.microsoft.com/office/drawing/2014/main" val="3177656725"/>
                    </a:ext>
                  </a:extLst>
                </a:gridCol>
              </a:tblGrid>
              <a:tr h="370840">
                <a:tc>
                  <a:txBody>
                    <a:bodyPr/>
                    <a:lstStyle/>
                    <a:p>
                      <a:r>
                        <a:rPr lang="en-US" dirty="0"/>
                        <a:t>LLM</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Parameter</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Prompt</a:t>
                      </a:r>
                      <a:endParaRPr lang="en-IN" dirty="0"/>
                    </a:p>
                  </a:txBody>
                  <a:tcPr>
                    <a:lnB w="12700" cap="flat" cmpd="sng" algn="ctr">
                      <a:solidFill>
                        <a:schemeClr val="tx1"/>
                      </a:solidFill>
                      <a:prstDash val="solid"/>
                      <a:round/>
                      <a:headEnd type="none" w="med" len="med"/>
                      <a:tailEnd type="none" w="med" len="med"/>
                    </a:lnB>
                  </a:tcPr>
                </a:tc>
                <a:tc>
                  <a:txBody>
                    <a:bodyPr/>
                    <a:lstStyle/>
                    <a:p>
                      <a:r>
                        <a:rPr lang="en-US" dirty="0"/>
                        <a:t>Output</a:t>
                      </a:r>
                      <a:endParaRPr lang="en-IN"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4596226"/>
                  </a:ext>
                </a:extLst>
              </a:tr>
              <a:tr h="370840">
                <a:tc>
                  <a:txBody>
                    <a:bodyPr/>
                    <a:lstStyle/>
                    <a:p>
                      <a:r>
                        <a:rPr lang="en-US" sz="1600" dirty="0"/>
                        <a:t>OpenAI 3.5</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175B</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do not have the item?</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The review likely reflects frustration due to an item being out of stock or unavailable after purchase.</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4882902"/>
                  </a:ext>
                </a:extLst>
              </a:tr>
              <a:tr h="370840">
                <a:tc>
                  <a:txBody>
                    <a:bodyPr/>
                    <a:lstStyle/>
                    <a:p>
                      <a:r>
                        <a:rPr lang="en-US" sz="1600" dirty="0"/>
                        <a:t>Llama2</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13B</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do not have the item?</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It's unclear and incomplete. A good review should provide specific feedback or experience with the product or service.</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1659365"/>
                  </a:ext>
                </a:extLst>
              </a:tr>
              <a:tr h="370840">
                <a:tc>
                  <a:txBody>
                    <a:bodyPr/>
                    <a:lstStyle/>
                    <a:p>
                      <a:r>
                        <a:rPr lang="en-US" sz="1600" b="1" dirty="0"/>
                        <a:t>Llama3</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dirty="0"/>
                        <a:t>8B</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t>do not have the item?</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kern="1200" dirty="0">
                          <a:solidFill>
                            <a:schemeClr val="tx1"/>
                          </a:solidFill>
                          <a:effectLst/>
                          <a:latin typeface="+mn-lt"/>
                          <a:ea typeface="+mn-ea"/>
                          <a:cs typeface="+mn-cs"/>
                        </a:rPr>
                        <a:t>The reviewer may not have received the item or it may have been damaged during shipping.</a:t>
                      </a:r>
                      <a:endParaRPr lang="en-IN"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9294695"/>
                  </a:ext>
                </a:extLst>
              </a:tr>
            </a:tbl>
          </a:graphicData>
        </a:graphic>
      </p:graphicFrame>
    </p:spTree>
    <p:extLst>
      <p:ext uri="{BB962C8B-B14F-4D97-AF65-F5344CB8AC3E}">
        <p14:creationId xmlns:p14="http://schemas.microsoft.com/office/powerpoint/2010/main" val="24123229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Issue validation (Cont.)</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aphicFrame>
        <p:nvGraphicFramePr>
          <p:cNvPr id="6" name="Content Placeholder 3">
            <a:extLst>
              <a:ext uri="{FF2B5EF4-FFF2-40B4-BE49-F238E27FC236}">
                <a16:creationId xmlns:a16="http://schemas.microsoft.com/office/drawing/2014/main" id="{824171D6-174A-4F61-4B77-593BFFCB9EBB}"/>
              </a:ext>
            </a:extLst>
          </p:cNvPr>
          <p:cNvGraphicFramePr>
            <a:graphicFrameLocks/>
          </p:cNvGraphicFramePr>
          <p:nvPr>
            <p:extLst>
              <p:ext uri="{D42A27DB-BD31-4B8C-83A1-F6EECF244321}">
                <p14:modId xmlns:p14="http://schemas.microsoft.com/office/powerpoint/2010/main" val="1178203868"/>
              </p:ext>
            </p:extLst>
          </p:nvPr>
        </p:nvGraphicFramePr>
        <p:xfrm>
          <a:off x="454745" y="1312607"/>
          <a:ext cx="10515600" cy="4556760"/>
        </p:xfrm>
        <a:graphic>
          <a:graphicData uri="http://schemas.openxmlformats.org/drawingml/2006/table">
            <a:tbl>
              <a:tblPr firstRow="1" bandRow="1">
                <a:tableStyleId>{7E9639D4-E3E2-4D34-9284-5A2195B3D0D7}</a:tableStyleId>
              </a:tblPr>
              <a:tblGrid>
                <a:gridCol w="943733">
                  <a:extLst>
                    <a:ext uri="{9D8B030D-6E8A-4147-A177-3AD203B41FA5}">
                      <a16:colId xmlns:a16="http://schemas.microsoft.com/office/drawing/2014/main" val="537807924"/>
                    </a:ext>
                  </a:extLst>
                </a:gridCol>
                <a:gridCol w="4512999">
                  <a:extLst>
                    <a:ext uri="{9D8B030D-6E8A-4147-A177-3AD203B41FA5}">
                      <a16:colId xmlns:a16="http://schemas.microsoft.com/office/drawing/2014/main" val="1712571184"/>
                    </a:ext>
                  </a:extLst>
                </a:gridCol>
                <a:gridCol w="2111646">
                  <a:extLst>
                    <a:ext uri="{9D8B030D-6E8A-4147-A177-3AD203B41FA5}">
                      <a16:colId xmlns:a16="http://schemas.microsoft.com/office/drawing/2014/main" val="2757533609"/>
                    </a:ext>
                  </a:extLst>
                </a:gridCol>
                <a:gridCol w="2947222">
                  <a:extLst>
                    <a:ext uri="{9D8B030D-6E8A-4147-A177-3AD203B41FA5}">
                      <a16:colId xmlns:a16="http://schemas.microsoft.com/office/drawing/2014/main" val="3135051073"/>
                    </a:ext>
                  </a:extLst>
                </a:gridCol>
              </a:tblGrid>
              <a:tr h="0">
                <a:tc>
                  <a:txBody>
                    <a:bodyPr/>
                    <a:lstStyle/>
                    <a:p>
                      <a:r>
                        <a:rPr lang="en-US" sz="1100" dirty="0"/>
                        <a:t>Source</a:t>
                      </a:r>
                      <a:endParaRPr lang="en-IN" sz="1100" dirty="0"/>
                    </a:p>
                  </a:txBody>
                  <a:tcPr/>
                </a:tc>
                <a:tc>
                  <a:txBody>
                    <a:bodyPr/>
                    <a:lstStyle/>
                    <a:p>
                      <a:r>
                        <a:rPr lang="en-US" sz="1100" dirty="0"/>
                        <a:t>Content</a:t>
                      </a:r>
                      <a:endParaRPr lang="en-IN" sz="1100" dirty="0"/>
                    </a:p>
                  </a:txBody>
                  <a:tcPr/>
                </a:tc>
                <a:tc>
                  <a:txBody>
                    <a:bodyPr/>
                    <a:lstStyle/>
                    <a:p>
                      <a:r>
                        <a:rPr lang="en-US" sz="1100" dirty="0"/>
                        <a:t>Issues</a:t>
                      </a:r>
                      <a:endParaRPr lang="en-IN" sz="1100" dirty="0"/>
                    </a:p>
                  </a:txBody>
                  <a:tcPr/>
                </a:tc>
                <a:tc>
                  <a:txBody>
                    <a:bodyPr/>
                    <a:lstStyle/>
                    <a:p>
                      <a:r>
                        <a:rPr lang="en-US" sz="1100" dirty="0"/>
                        <a:t>Reason (By Llama3)</a:t>
                      </a:r>
                      <a:endParaRPr lang="en-IN" sz="1100" dirty="0"/>
                    </a:p>
                  </a:txBody>
                  <a:tcPr/>
                </a:tc>
                <a:extLst>
                  <a:ext uri="{0D108BD9-81ED-4DB2-BD59-A6C34878D82A}">
                    <a16:rowId xmlns:a16="http://schemas.microsoft.com/office/drawing/2014/main" val="11092200"/>
                  </a:ext>
                </a:extLst>
              </a:tr>
              <a:tr h="370840">
                <a:tc>
                  <a:txBody>
                    <a:bodyPr/>
                    <a:lstStyle/>
                    <a:p>
                      <a:r>
                        <a:rPr lang="en-US" sz="1100" dirty="0"/>
                        <a:t>Trustpilot</a:t>
                      </a:r>
                      <a:endParaRPr lang="en-IN" sz="1100" dirty="0"/>
                    </a:p>
                  </a:txBody>
                  <a:tcPr>
                    <a:lnR w="12700" cap="flat" cmpd="sng" algn="ctr">
                      <a:solidFill>
                        <a:schemeClr val="tx1"/>
                      </a:solidFill>
                      <a:prstDash val="solid"/>
                      <a:round/>
                      <a:headEnd type="none" w="med" len="med"/>
                      <a:tailEnd type="none" w="med" len="med"/>
                    </a:lnR>
                  </a:tcPr>
                </a:tc>
                <a:tc>
                  <a:txBody>
                    <a:bodyPr/>
                    <a:lstStyle/>
                    <a:p>
                      <a:r>
                        <a:rPr lang="en-US" sz="1100" b="0" i="0" u="none" strike="noStrike" kern="1200" baseline="0" dirty="0">
                          <a:solidFill>
                            <a:schemeClr val="tx1"/>
                          </a:solidFill>
                          <a:latin typeface="+mn-lt"/>
                          <a:ea typeface="+mn-ea"/>
                          <a:cs typeface="+mn-cs"/>
                        </a:rPr>
                        <a:t>love my new </a:t>
                      </a:r>
                      <a:r>
                        <a:rPr lang="en-US" sz="1100" b="1" i="0" u="none" strike="noStrike" kern="1200" baseline="0" dirty="0">
                          <a:solidFill>
                            <a:schemeClr val="tx1"/>
                          </a:solidFill>
                          <a:latin typeface="+mn-lt"/>
                          <a:ea typeface="+mn-ea"/>
                          <a:cs typeface="+mn-cs"/>
                        </a:rPr>
                        <a:t>camera</a:t>
                      </a:r>
                      <a:r>
                        <a:rPr lang="en-US" sz="1100" b="0" i="0" u="none" strike="noStrike" kern="1200" baseline="0" dirty="0">
                          <a:solidFill>
                            <a:schemeClr val="tx1"/>
                          </a:solidFill>
                          <a:latin typeface="+mn-lt"/>
                          <a:ea typeface="+mn-ea"/>
                          <a:cs typeface="+mn-cs"/>
                        </a:rPr>
                        <a:t>, got a </a:t>
                      </a:r>
                      <a:r>
                        <a:rPr lang="en-US" sz="1100" b="0" i="0" u="none" strike="noStrike" kern="1200" baseline="0" dirty="0" err="1">
                          <a:solidFill>
                            <a:schemeClr val="tx1"/>
                          </a:solidFill>
                          <a:latin typeface="+mn-lt"/>
                          <a:ea typeface="+mn-ea"/>
                          <a:cs typeface="+mn-cs"/>
                        </a:rPr>
                        <a:t>nikon</a:t>
                      </a:r>
                      <a:r>
                        <a:rPr lang="en-US" sz="1100" b="0" i="0" u="none" strike="noStrike" kern="1200" baseline="0" dirty="0">
                          <a:solidFill>
                            <a:schemeClr val="tx1"/>
                          </a:solidFill>
                          <a:latin typeface="+mn-lt"/>
                          <a:ea typeface="+mn-ea"/>
                          <a:cs typeface="+mn-cs"/>
                        </a:rPr>
                        <a:t> </a:t>
                      </a:r>
                      <a:r>
                        <a:rPr lang="en-US" sz="1100" b="0" i="0" u="none" strike="noStrike" kern="1200" baseline="0" dirty="0" err="1">
                          <a:solidFill>
                            <a:schemeClr val="tx1"/>
                          </a:solidFill>
                          <a:latin typeface="+mn-lt"/>
                          <a:ea typeface="+mn-ea"/>
                          <a:cs typeface="+mn-cs"/>
                        </a:rPr>
                        <a:t>zf</a:t>
                      </a:r>
                      <a:r>
                        <a:rPr lang="en-US" sz="1100" b="0" i="0" u="none" strike="noStrike" kern="1200" baseline="0" dirty="0">
                          <a:solidFill>
                            <a:schemeClr val="tx1"/>
                          </a:solidFill>
                          <a:latin typeface="+mn-lt"/>
                          <a:ea typeface="+mn-ea"/>
                          <a:cs typeface="+mn-cs"/>
                        </a:rPr>
                        <a:t> from here and the service in-store and online was really good. </a:t>
                      </a:r>
                      <a:r>
                        <a:rPr lang="en-US" sz="1100" b="0" i="0" u="none" strike="noStrike" kern="1200" baseline="0" dirty="0" err="1">
                          <a:solidFill>
                            <a:schemeClr val="tx1"/>
                          </a:solidFill>
                          <a:latin typeface="+mn-lt"/>
                          <a:ea typeface="+mn-ea"/>
                          <a:cs typeface="+mn-cs"/>
                        </a:rPr>
                        <a:t>belfast</a:t>
                      </a:r>
                      <a:r>
                        <a:rPr lang="en-US" sz="1100" b="0" i="0" u="none" strike="noStrike" kern="1200" baseline="0" dirty="0">
                          <a:solidFill>
                            <a:schemeClr val="tx1"/>
                          </a:solidFill>
                          <a:latin typeface="+mn-lt"/>
                          <a:ea typeface="+mn-ea"/>
                          <a:cs typeface="+mn-cs"/>
                        </a:rPr>
                        <a:t> branch let me see and use the display model they had, and answered all my questions in a helpful and</a:t>
                      </a:r>
                    </a:p>
                    <a:p>
                      <a:r>
                        <a:rPr lang="en-US" sz="1100" b="0" i="0" u="none" strike="noStrike" kern="1200" baseline="0" dirty="0">
                          <a:solidFill>
                            <a:schemeClr val="tx1"/>
                          </a:solidFill>
                          <a:latin typeface="+mn-lt"/>
                          <a:ea typeface="+mn-ea"/>
                          <a:cs typeface="+mn-cs"/>
                        </a:rPr>
                        <a:t>friendly way, the also pointed out key features and things to consider plus alternatives </a:t>
                      </a:r>
                      <a:r>
                        <a:rPr lang="en-IN" sz="1100" b="0" i="0" u="none" strike="noStrike" kern="1200" baseline="0" dirty="0">
                          <a:solidFill>
                            <a:schemeClr val="tx1"/>
                          </a:solidFill>
                          <a:latin typeface="+mn-lt"/>
                          <a:ea typeface="+mn-ea"/>
                          <a:cs typeface="+mn-cs"/>
                        </a:rPr>
                        <a:t>if needed.</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100" dirty="0"/>
                        <a:t>Electronics</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sz="1100" b="0" i="0" u="none" strike="noStrike" kern="1200" baseline="0" dirty="0">
                          <a:solidFill>
                            <a:schemeClr val="tx1"/>
                          </a:solidFill>
                          <a:latin typeface="+mn-lt"/>
                          <a:ea typeface="+mn-ea"/>
                          <a:cs typeface="+mn-cs"/>
                        </a:rPr>
                        <a:t>The review appears genuine,</a:t>
                      </a:r>
                    </a:p>
                    <a:p>
                      <a:r>
                        <a:rPr lang="en-IN" sz="1100" b="0" i="0" u="none" strike="noStrike" kern="1200" baseline="0" dirty="0">
                          <a:solidFill>
                            <a:schemeClr val="tx1"/>
                          </a:solidFill>
                          <a:latin typeface="+mn-lt"/>
                          <a:ea typeface="+mn-ea"/>
                          <a:cs typeface="+mn-cs"/>
                        </a:rPr>
                        <a:t>well-written, and provides</a:t>
                      </a:r>
                    </a:p>
                    <a:p>
                      <a:r>
                        <a:rPr lang="en-US" sz="1100" b="0" i="0" u="none" strike="noStrike" kern="1200" baseline="0" dirty="0">
                          <a:solidFill>
                            <a:schemeClr val="tx1"/>
                          </a:solidFill>
                          <a:latin typeface="+mn-lt"/>
                          <a:ea typeface="+mn-ea"/>
                          <a:cs typeface="+mn-cs"/>
                        </a:rPr>
                        <a:t>specific details about the customer’s</a:t>
                      </a:r>
                    </a:p>
                    <a:p>
                      <a:r>
                        <a:rPr lang="en-IN" sz="1100" b="0" i="0" u="none" strike="noStrike" kern="1200" baseline="0" dirty="0">
                          <a:solidFill>
                            <a:schemeClr val="tx1"/>
                          </a:solidFill>
                          <a:latin typeface="+mn-lt"/>
                          <a:ea typeface="+mn-ea"/>
                          <a:cs typeface="+mn-cs"/>
                        </a:rPr>
                        <a:t>experience with the</a:t>
                      </a:r>
                    </a:p>
                    <a:p>
                      <a:r>
                        <a:rPr lang="en-IN" sz="1100" b="0" i="0" u="none" strike="noStrike" kern="1200" baseline="0" dirty="0">
                          <a:solidFill>
                            <a:schemeClr val="tx1"/>
                          </a:solidFill>
                          <a:latin typeface="+mn-lt"/>
                          <a:ea typeface="+mn-ea"/>
                          <a:cs typeface="+mn-cs"/>
                        </a:rPr>
                        <a:t>store and online service.</a:t>
                      </a:r>
                      <a:endParaRPr lang="en-IN" sz="11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84274260"/>
                  </a:ext>
                </a:extLst>
              </a:tr>
              <a:tr h="0">
                <a:tc>
                  <a:txBody>
                    <a:bodyPr/>
                    <a:lstStyle/>
                    <a:p>
                      <a:r>
                        <a:rPr lang="en-US" sz="1100" dirty="0"/>
                        <a:t>Power Reviews</a:t>
                      </a:r>
                      <a:endParaRPr lang="en-IN" sz="1100" dirty="0"/>
                    </a:p>
                  </a:txBody>
                  <a:tcPr>
                    <a:lnR w="12700" cap="flat" cmpd="sng" algn="ctr">
                      <a:solidFill>
                        <a:schemeClr val="tx1"/>
                      </a:solidFill>
                      <a:prstDash val="solid"/>
                      <a:round/>
                      <a:headEnd type="none" w="med" len="med"/>
                      <a:tailEnd type="none" w="med" len="med"/>
                    </a:lnR>
                  </a:tcPr>
                </a:tc>
                <a:tc>
                  <a:txBody>
                    <a:bodyPr/>
                    <a:lstStyle/>
                    <a:p>
                      <a:r>
                        <a:rPr lang="en-US" sz="1100" b="0" i="0" u="none" strike="noStrike" kern="1200" baseline="0" dirty="0">
                          <a:solidFill>
                            <a:schemeClr val="tx1"/>
                          </a:solidFill>
                          <a:latin typeface="+mn-lt"/>
                          <a:ea typeface="+mn-ea"/>
                          <a:cs typeface="+mn-cs"/>
                        </a:rPr>
                        <a:t>have just wasted 90 minutes driving to and from moor </a:t>
                      </a:r>
                      <a:r>
                        <a:rPr lang="en-US" sz="1100" b="0" i="0" u="none" strike="noStrike" kern="1200" baseline="0" dirty="0" err="1">
                          <a:solidFill>
                            <a:schemeClr val="tx1"/>
                          </a:solidFill>
                          <a:latin typeface="+mn-lt"/>
                          <a:ea typeface="+mn-ea"/>
                          <a:cs typeface="+mn-cs"/>
                        </a:rPr>
                        <a:t>allerton</a:t>
                      </a:r>
                      <a:r>
                        <a:rPr lang="en-US" sz="1100" b="0" i="0" u="none" strike="noStrike" kern="1200" baseline="0" dirty="0">
                          <a:solidFill>
                            <a:schemeClr val="tx1"/>
                          </a:solidFill>
                          <a:latin typeface="+mn-lt"/>
                          <a:ea typeface="+mn-ea"/>
                          <a:cs typeface="+mn-cs"/>
                        </a:rPr>
                        <a:t> as </a:t>
                      </a:r>
                      <a:r>
                        <a:rPr lang="en-US" sz="1100" b="0" i="0" u="none" strike="noStrike" kern="1200" baseline="0" dirty="0" err="1">
                          <a:solidFill>
                            <a:schemeClr val="tx1"/>
                          </a:solidFill>
                          <a:latin typeface="+mn-lt"/>
                          <a:ea typeface="+mn-ea"/>
                          <a:cs typeface="+mn-cs"/>
                        </a:rPr>
                        <a:t>i</a:t>
                      </a:r>
                      <a:r>
                        <a:rPr lang="en-US" sz="1100" b="0" i="0" u="none" strike="noStrike" kern="1200" baseline="0" dirty="0">
                          <a:solidFill>
                            <a:schemeClr val="tx1"/>
                          </a:solidFill>
                          <a:latin typeface="+mn-lt"/>
                          <a:ea typeface="+mn-ea"/>
                          <a:cs typeface="+mn-cs"/>
                        </a:rPr>
                        <a:t> needed a fast </a:t>
                      </a:r>
                      <a:r>
                        <a:rPr lang="en-US" sz="1100" b="0" i="0" u="none" strike="noStrike" kern="1200" baseline="0" dirty="0" err="1">
                          <a:solidFill>
                            <a:schemeClr val="tx1"/>
                          </a:solidFill>
                          <a:latin typeface="+mn-lt"/>
                          <a:ea typeface="+mn-ea"/>
                          <a:cs typeface="+mn-cs"/>
                        </a:rPr>
                        <a:t>sony</a:t>
                      </a:r>
                      <a:r>
                        <a:rPr lang="en-US" sz="1100" b="0" i="0" u="none" strike="noStrike" kern="1200" baseline="0" dirty="0">
                          <a:solidFill>
                            <a:schemeClr val="tx1"/>
                          </a:solidFill>
                          <a:latin typeface="+mn-lt"/>
                          <a:ea typeface="+mn-ea"/>
                          <a:cs typeface="+mn-cs"/>
                        </a:rPr>
                        <a:t> </a:t>
                      </a:r>
                      <a:r>
                        <a:rPr lang="en-US" sz="1100" b="1" i="0" u="none" strike="noStrike" kern="1200" baseline="0" dirty="0">
                          <a:solidFill>
                            <a:schemeClr val="tx1"/>
                          </a:solidFill>
                          <a:latin typeface="+mn-lt"/>
                          <a:ea typeface="+mn-ea"/>
                          <a:cs typeface="+mn-cs"/>
                        </a:rPr>
                        <a:t>lens</a:t>
                      </a:r>
                      <a:r>
                        <a:rPr lang="en-US" sz="1100" b="0" i="0" u="none" strike="noStrike" kern="1200" baseline="0" dirty="0">
                          <a:solidFill>
                            <a:schemeClr val="tx1"/>
                          </a:solidFill>
                          <a:latin typeface="+mn-lt"/>
                          <a:ea typeface="+mn-ea"/>
                          <a:cs typeface="+mn-cs"/>
                        </a:rPr>
                        <a:t> for a wedding tomorrow. There were two </a:t>
                      </a:r>
                      <a:r>
                        <a:rPr lang="en-US" sz="1100" b="1" i="0" u="none" strike="noStrike" kern="1200" baseline="0" dirty="0">
                          <a:solidFill>
                            <a:schemeClr val="tx1"/>
                          </a:solidFill>
                          <a:latin typeface="+mn-lt"/>
                          <a:ea typeface="+mn-ea"/>
                          <a:cs typeface="+mn-cs"/>
                        </a:rPr>
                        <a:t>staff</a:t>
                      </a:r>
                      <a:r>
                        <a:rPr lang="en-US" sz="1100" b="0" i="0" u="none" strike="noStrike" kern="1200" baseline="0" dirty="0">
                          <a:solidFill>
                            <a:schemeClr val="tx1"/>
                          </a:solidFill>
                          <a:latin typeface="+mn-lt"/>
                          <a:ea typeface="+mn-ea"/>
                          <a:cs typeface="+mn-cs"/>
                        </a:rPr>
                        <a:t> in the branch and one other customer when </a:t>
                      </a:r>
                      <a:r>
                        <a:rPr lang="en-US" sz="1100" b="0" i="0" u="none" strike="noStrike" kern="1200" baseline="0" dirty="0" err="1">
                          <a:solidFill>
                            <a:schemeClr val="tx1"/>
                          </a:solidFill>
                          <a:latin typeface="+mn-lt"/>
                          <a:ea typeface="+mn-ea"/>
                          <a:cs typeface="+mn-cs"/>
                        </a:rPr>
                        <a:t>i</a:t>
                      </a:r>
                      <a:r>
                        <a:rPr lang="en-US" sz="1100" b="0" i="0" u="none" strike="noStrike" kern="1200" baseline="0" dirty="0">
                          <a:solidFill>
                            <a:schemeClr val="tx1"/>
                          </a:solidFill>
                          <a:latin typeface="+mn-lt"/>
                          <a:ea typeface="+mn-ea"/>
                          <a:cs typeface="+mn-cs"/>
                        </a:rPr>
                        <a:t> went in. for some bizarre</a:t>
                      </a:r>
                    </a:p>
                    <a:p>
                      <a:r>
                        <a:rPr lang="en-US" sz="1100" b="0" i="0" u="none" strike="noStrike" kern="1200" baseline="0" dirty="0">
                          <a:solidFill>
                            <a:schemeClr val="tx1"/>
                          </a:solidFill>
                          <a:latin typeface="+mn-lt"/>
                          <a:ea typeface="+mn-ea"/>
                          <a:cs typeface="+mn-cs"/>
                        </a:rPr>
                        <a:t>reason both staff members saw fit to </a:t>
                      </a:r>
                      <a:r>
                        <a:rPr lang="en-US" sz="1100" b="1" i="0" u="none" strike="noStrike" kern="1200" baseline="0" dirty="0">
                          <a:solidFill>
                            <a:schemeClr val="tx1"/>
                          </a:solidFill>
                          <a:latin typeface="+mn-lt"/>
                          <a:ea typeface="+mn-ea"/>
                          <a:cs typeface="+mn-cs"/>
                        </a:rPr>
                        <a:t>ignore</a:t>
                      </a:r>
                      <a:r>
                        <a:rPr lang="en-US" sz="1100" b="0" i="0" u="none" strike="noStrike" kern="1200" baseline="0" dirty="0">
                          <a:solidFill>
                            <a:schemeClr val="tx1"/>
                          </a:solidFill>
                          <a:latin typeface="+mn-lt"/>
                          <a:ea typeface="+mn-ea"/>
                          <a:cs typeface="+mn-cs"/>
                        </a:rPr>
                        <a:t> me and both dealt with the one </a:t>
                      </a:r>
                      <a:r>
                        <a:rPr lang="en-US" sz="1100" b="1" i="0" u="none" strike="noStrike" kern="1200" baseline="0" dirty="0">
                          <a:solidFill>
                            <a:schemeClr val="tx1"/>
                          </a:solidFill>
                          <a:latin typeface="+mn-lt"/>
                          <a:ea typeface="+mn-ea"/>
                          <a:cs typeface="+mn-cs"/>
                        </a:rPr>
                        <a:t>customer</a:t>
                      </a:r>
                      <a:r>
                        <a:rPr lang="en-US" sz="1100" b="0" i="0" u="none" strike="noStrike" kern="1200" baseline="0" dirty="0">
                          <a:solidFill>
                            <a:schemeClr val="tx1"/>
                          </a:solidFill>
                          <a:latin typeface="+mn-lt"/>
                          <a:ea typeface="+mn-ea"/>
                          <a:cs typeface="+mn-cs"/>
                        </a:rPr>
                        <a:t>. one said he would be with me in a minute and went out back to find something for the one </a:t>
                      </a:r>
                      <a:r>
                        <a:rPr lang="en-US" sz="1100" b="1" i="0" u="none" strike="noStrike" kern="1200" baseline="0" dirty="0">
                          <a:solidFill>
                            <a:schemeClr val="tx1"/>
                          </a:solidFill>
                          <a:latin typeface="+mn-lt"/>
                          <a:ea typeface="+mn-ea"/>
                          <a:cs typeface="+mn-cs"/>
                        </a:rPr>
                        <a:t>customer</a:t>
                      </a:r>
                      <a:r>
                        <a:rPr lang="en-US" sz="1100" b="0" i="0" u="none" strike="noStrike" kern="1200" baseline="0" dirty="0">
                          <a:solidFill>
                            <a:schemeClr val="tx1"/>
                          </a:solidFill>
                          <a:latin typeface="+mn-lt"/>
                          <a:ea typeface="+mn-ea"/>
                          <a:cs typeface="+mn-cs"/>
                        </a:rPr>
                        <a:t> they had,</a:t>
                      </a:r>
                    </a:p>
                    <a:p>
                      <a:r>
                        <a:rPr lang="en-US" sz="1100" b="0" i="0" u="none" strike="noStrike" kern="1200" baseline="0" dirty="0">
                          <a:solidFill>
                            <a:schemeClr val="tx1"/>
                          </a:solidFill>
                          <a:latin typeface="+mn-lt"/>
                          <a:ea typeface="+mn-ea"/>
                          <a:cs typeface="+mn-cs"/>
                        </a:rPr>
                        <a:t>he was actually gone about 5 or 10 minutes, came back with something like a lens cap, then they both spent even more time with the same </a:t>
                      </a:r>
                      <a:r>
                        <a:rPr lang="en-US" sz="1100" b="1" i="0" u="none" strike="noStrike" kern="1200" baseline="0" dirty="0">
                          <a:solidFill>
                            <a:schemeClr val="tx1"/>
                          </a:solidFill>
                          <a:latin typeface="+mn-lt"/>
                          <a:ea typeface="+mn-ea"/>
                          <a:cs typeface="+mn-cs"/>
                        </a:rPr>
                        <a:t>customer</a:t>
                      </a:r>
                      <a:r>
                        <a:rPr lang="en-US" sz="1100" b="0" i="0" u="none" strike="noStrike" kern="1200" baseline="0" dirty="0">
                          <a:solidFill>
                            <a:schemeClr val="tx1"/>
                          </a:solidFill>
                          <a:latin typeface="+mn-lt"/>
                          <a:ea typeface="+mn-ea"/>
                          <a:cs typeface="+mn-cs"/>
                        </a:rPr>
                        <a:t>. the same </a:t>
                      </a:r>
                      <a:r>
                        <a:rPr lang="en-US" sz="1100" b="1" i="0" u="none" strike="noStrike" kern="1200" baseline="0" dirty="0">
                          <a:solidFill>
                            <a:schemeClr val="tx1"/>
                          </a:solidFill>
                          <a:latin typeface="+mn-lt"/>
                          <a:ea typeface="+mn-ea"/>
                          <a:cs typeface="+mn-cs"/>
                        </a:rPr>
                        <a:t>staff</a:t>
                      </a:r>
                      <a:r>
                        <a:rPr lang="en-US" sz="1100" b="0" i="0" u="none" strike="noStrike" kern="1200" baseline="0" dirty="0">
                          <a:solidFill>
                            <a:schemeClr val="tx1"/>
                          </a:solidFill>
                          <a:latin typeface="+mn-lt"/>
                          <a:ea typeface="+mn-ea"/>
                          <a:cs typeface="+mn-cs"/>
                        </a:rPr>
                        <a:t> member then walks past me again on his</a:t>
                      </a:r>
                    </a:p>
                    <a:p>
                      <a:r>
                        <a:rPr lang="en-US" sz="1100" b="0" i="0" u="none" strike="noStrike" kern="1200" baseline="0" dirty="0">
                          <a:solidFill>
                            <a:schemeClr val="tx1"/>
                          </a:solidFill>
                          <a:latin typeface="+mn-lt"/>
                          <a:ea typeface="+mn-ea"/>
                          <a:cs typeface="+mn-cs"/>
                        </a:rPr>
                        <a:t>way to the store and says, </a:t>
                      </a:r>
                      <a:r>
                        <a:rPr lang="en-US" sz="1100" b="0" i="0" u="none" strike="noStrike" kern="1200" baseline="0" dirty="0" err="1">
                          <a:solidFill>
                            <a:schemeClr val="tx1"/>
                          </a:solidFill>
                          <a:latin typeface="+mn-lt"/>
                          <a:ea typeface="+mn-ea"/>
                          <a:cs typeface="+mn-cs"/>
                        </a:rPr>
                        <a:t>i</a:t>
                      </a:r>
                      <a:r>
                        <a:rPr lang="en-US" sz="1100" b="0" i="0" u="none" strike="noStrike" kern="1200" baseline="0" dirty="0">
                          <a:solidFill>
                            <a:schemeClr val="tx1"/>
                          </a:solidFill>
                          <a:latin typeface="+mn-lt"/>
                          <a:ea typeface="+mn-ea"/>
                          <a:cs typeface="+mn-cs"/>
                        </a:rPr>
                        <a:t> will be with you in a minute, you know, like he would said 10 minutes before. by the his point </a:t>
                      </a:r>
                      <a:r>
                        <a:rPr lang="en-US" sz="1100" b="0" i="0" u="none" strike="noStrike" kern="1200" baseline="0" dirty="0" err="1">
                          <a:solidFill>
                            <a:schemeClr val="tx1"/>
                          </a:solidFill>
                          <a:latin typeface="+mn-lt"/>
                          <a:ea typeface="+mn-ea"/>
                          <a:cs typeface="+mn-cs"/>
                        </a:rPr>
                        <a:t>i</a:t>
                      </a:r>
                      <a:r>
                        <a:rPr lang="en-US" sz="1100" b="0" i="0" u="none" strike="noStrike" kern="1200" baseline="0" dirty="0">
                          <a:solidFill>
                            <a:schemeClr val="tx1"/>
                          </a:solidFill>
                          <a:latin typeface="+mn-lt"/>
                          <a:ea typeface="+mn-ea"/>
                          <a:cs typeface="+mn-cs"/>
                        </a:rPr>
                        <a:t> would been stood by the counter for 15- 20 mins and </a:t>
                      </a:r>
                      <a:r>
                        <a:rPr lang="en-US" sz="1100" b="0" i="0" u="none" strike="noStrike" kern="1200" baseline="0" dirty="0" err="1">
                          <a:solidFill>
                            <a:schemeClr val="tx1"/>
                          </a:solidFill>
                          <a:latin typeface="+mn-lt"/>
                          <a:ea typeface="+mn-ea"/>
                          <a:cs typeface="+mn-cs"/>
                        </a:rPr>
                        <a:t>i</a:t>
                      </a:r>
                      <a:r>
                        <a:rPr lang="en-US" sz="1100" b="0" i="0" u="none" strike="noStrike" kern="1200" baseline="0" dirty="0">
                          <a:solidFill>
                            <a:schemeClr val="tx1"/>
                          </a:solidFill>
                          <a:latin typeface="+mn-lt"/>
                          <a:ea typeface="+mn-ea"/>
                          <a:cs typeface="+mn-cs"/>
                        </a:rPr>
                        <a:t> told him not to bother as I was leaving. so wex lost a decent sale and I will never shop there again. appalling and </a:t>
                      </a:r>
                      <a:r>
                        <a:rPr lang="en-IN" sz="1100" b="1" i="0" u="none" strike="noStrike" kern="1200" baseline="0" dirty="0">
                          <a:solidFill>
                            <a:schemeClr val="tx1"/>
                          </a:solidFill>
                          <a:latin typeface="+mn-lt"/>
                          <a:ea typeface="+mn-ea"/>
                          <a:cs typeface="+mn-cs"/>
                        </a:rPr>
                        <a:t>rude</a:t>
                      </a:r>
                      <a:r>
                        <a:rPr lang="en-IN" sz="1100" b="0" i="0" u="none" strike="noStrike" kern="1200" baseline="0" dirty="0">
                          <a:solidFill>
                            <a:schemeClr val="tx1"/>
                          </a:solidFill>
                          <a:latin typeface="+mn-lt"/>
                          <a:ea typeface="+mn-ea"/>
                          <a:cs typeface="+mn-cs"/>
                        </a:rPr>
                        <a:t> </a:t>
                      </a:r>
                      <a:r>
                        <a:rPr lang="en-IN" sz="1100" b="1" i="0" u="none" strike="noStrike" kern="1200" baseline="0" dirty="0">
                          <a:solidFill>
                            <a:schemeClr val="tx1"/>
                          </a:solidFill>
                          <a:latin typeface="+mn-lt"/>
                          <a:ea typeface="+mn-ea"/>
                          <a:cs typeface="+mn-cs"/>
                        </a:rPr>
                        <a:t>customer service</a:t>
                      </a:r>
                      <a:r>
                        <a:rPr lang="en-IN" sz="1100" b="0" i="0" u="none" strike="noStrike" kern="1200" baseline="0" dirty="0">
                          <a:solidFill>
                            <a:schemeClr val="tx1"/>
                          </a:solidFill>
                          <a:latin typeface="+mn-lt"/>
                          <a:ea typeface="+mn-ea"/>
                          <a:cs typeface="+mn-cs"/>
                        </a:rPr>
                        <a:t>!</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100" dirty="0"/>
                        <a:t>Electronics, </a:t>
                      </a:r>
                      <a:br>
                        <a:rPr lang="en-US" sz="1100" dirty="0"/>
                      </a:br>
                      <a:r>
                        <a:rPr lang="en-US" sz="1100" dirty="0"/>
                        <a:t>Customer Service, </a:t>
                      </a:r>
                      <a:br>
                        <a:rPr lang="en-US" sz="1100" dirty="0"/>
                      </a:br>
                      <a:r>
                        <a:rPr lang="en-US" sz="1100" dirty="0"/>
                        <a:t>Delivery</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IN" sz="1100" b="0" i="0" u="none" strike="noStrike" kern="1200" baseline="0" dirty="0">
                          <a:solidFill>
                            <a:schemeClr val="tx1"/>
                          </a:solidFill>
                          <a:latin typeface="+mn-lt"/>
                          <a:ea typeface="+mn-ea"/>
                          <a:cs typeface="+mn-cs"/>
                        </a:rPr>
                        <a:t>The review appears legitimate,</a:t>
                      </a:r>
                    </a:p>
                    <a:p>
                      <a:r>
                        <a:rPr lang="en-IN" sz="1100" b="0" i="0" u="none" strike="noStrike" kern="1200" baseline="0" dirty="0">
                          <a:solidFill>
                            <a:schemeClr val="tx1"/>
                          </a:solidFill>
                          <a:latin typeface="+mn-lt"/>
                          <a:ea typeface="+mn-ea"/>
                          <a:cs typeface="+mn-cs"/>
                        </a:rPr>
                        <a:t>detailing frustrating experiences</a:t>
                      </a:r>
                    </a:p>
                    <a:p>
                      <a:r>
                        <a:rPr lang="en-IN" sz="1100" b="0" i="0" u="none" strike="noStrike" kern="1200" baseline="0" dirty="0">
                          <a:solidFill>
                            <a:schemeClr val="tx1"/>
                          </a:solidFill>
                          <a:latin typeface="+mn-lt"/>
                          <a:ea typeface="+mn-ea"/>
                          <a:cs typeface="+mn-cs"/>
                        </a:rPr>
                        <a:t>with poor customer</a:t>
                      </a:r>
                    </a:p>
                    <a:p>
                      <a:r>
                        <a:rPr lang="en-IN" sz="1100" b="0" i="0" u="none" strike="noStrike" kern="1200" baseline="0" dirty="0">
                          <a:solidFill>
                            <a:schemeClr val="tx1"/>
                          </a:solidFill>
                          <a:latin typeface="+mn-lt"/>
                          <a:ea typeface="+mn-ea"/>
                          <a:cs typeface="+mn-cs"/>
                        </a:rPr>
                        <a:t>service and staff prioritizing</a:t>
                      </a:r>
                    </a:p>
                    <a:p>
                      <a:r>
                        <a:rPr lang="en-IN" sz="1100" b="0" i="0" u="none" strike="noStrike" kern="1200" baseline="0" dirty="0">
                          <a:solidFill>
                            <a:schemeClr val="tx1"/>
                          </a:solidFill>
                          <a:latin typeface="+mn-lt"/>
                          <a:ea typeface="+mn-ea"/>
                          <a:cs typeface="+mn-cs"/>
                        </a:rPr>
                        <a:t>another customer over the</a:t>
                      </a:r>
                    </a:p>
                    <a:p>
                      <a:r>
                        <a:rPr lang="en-IN" sz="1100" b="0" i="0" u="none" strike="noStrike" kern="1200" baseline="0" dirty="0">
                          <a:solidFill>
                            <a:schemeClr val="tx1"/>
                          </a:solidFill>
                          <a:latin typeface="+mn-lt"/>
                          <a:ea typeface="+mn-ea"/>
                          <a:cs typeface="+mn-cs"/>
                        </a:rPr>
                        <a:t>writer’s urgent request.</a:t>
                      </a:r>
                      <a:endParaRPr lang="en-IN" sz="11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36471098"/>
                  </a:ext>
                </a:extLst>
              </a:tr>
              <a:tr h="370840">
                <a:tc>
                  <a:txBody>
                    <a:bodyPr/>
                    <a:lstStyle/>
                    <a:p>
                      <a:r>
                        <a:rPr lang="en-US" sz="1100" dirty="0"/>
                        <a:t>Trustpilot</a:t>
                      </a:r>
                      <a:endParaRPr lang="en-IN" sz="1100" dirty="0"/>
                    </a:p>
                  </a:txBody>
                  <a:tcPr>
                    <a:lnR w="12700" cap="flat" cmpd="sng" algn="ctr">
                      <a:solidFill>
                        <a:schemeClr val="tx1"/>
                      </a:solidFill>
                      <a:prstDash val="solid"/>
                      <a:round/>
                      <a:headEnd type="none" w="med" len="med"/>
                      <a:tailEnd type="none" w="med" len="med"/>
                    </a:lnR>
                  </a:tcPr>
                </a:tc>
                <a:tc>
                  <a:txBody>
                    <a:bodyPr/>
                    <a:lstStyle/>
                    <a:p>
                      <a:r>
                        <a:rPr lang="en-US" sz="1100" b="0" i="0" u="none" strike="noStrike" kern="1200" baseline="0" dirty="0">
                          <a:solidFill>
                            <a:schemeClr val="tx1"/>
                          </a:solidFill>
                          <a:latin typeface="+mn-lt"/>
                          <a:ea typeface="+mn-ea"/>
                          <a:cs typeface="+mn-cs"/>
                        </a:rPr>
                        <a:t>initial offer was fine but reduced by around 10% on a boxed </a:t>
                      </a:r>
                      <a:r>
                        <a:rPr lang="en-US" sz="1100" b="1" i="0" u="none" strike="noStrike" kern="1200" baseline="0" dirty="0">
                          <a:solidFill>
                            <a:schemeClr val="tx1"/>
                          </a:solidFill>
                          <a:latin typeface="+mn-lt"/>
                          <a:ea typeface="+mn-ea"/>
                          <a:cs typeface="+mn-cs"/>
                        </a:rPr>
                        <a:t>lens</a:t>
                      </a:r>
                      <a:r>
                        <a:rPr lang="en-US" sz="1100" b="0" i="0" u="none" strike="noStrike" kern="1200" baseline="0" dirty="0">
                          <a:solidFill>
                            <a:schemeClr val="tx1"/>
                          </a:solidFill>
                          <a:latin typeface="+mn-lt"/>
                          <a:ea typeface="+mn-ea"/>
                          <a:cs typeface="+mn-cs"/>
                        </a:rPr>
                        <a:t> in good condition. took quite a few days to make the offer after the lens was received. however the </a:t>
                      </a:r>
                      <a:r>
                        <a:rPr lang="en-US" sz="1100" b="1" i="0" u="none" strike="noStrike" kern="1200" baseline="0" dirty="0">
                          <a:solidFill>
                            <a:schemeClr val="tx1"/>
                          </a:solidFill>
                          <a:latin typeface="+mn-lt"/>
                          <a:ea typeface="+mn-ea"/>
                          <a:cs typeface="+mn-cs"/>
                        </a:rPr>
                        <a:t>money</a:t>
                      </a:r>
                      <a:r>
                        <a:rPr lang="en-US" sz="1100" b="0" i="0" u="none" strike="noStrike" kern="1200" baseline="0" dirty="0">
                          <a:solidFill>
                            <a:schemeClr val="tx1"/>
                          </a:solidFill>
                          <a:latin typeface="+mn-lt"/>
                          <a:ea typeface="+mn-ea"/>
                          <a:cs typeface="+mn-cs"/>
                        </a:rPr>
                        <a:t> owed was paid promptly. </a:t>
                      </a:r>
                      <a:r>
                        <a:rPr lang="en-US" sz="1100" b="0" i="0" u="none" strike="noStrike" kern="1200" baseline="0" dirty="0" err="1">
                          <a:solidFill>
                            <a:schemeClr val="tx1"/>
                          </a:solidFill>
                          <a:latin typeface="+mn-lt"/>
                          <a:ea typeface="+mn-ea"/>
                          <a:cs typeface="+mn-cs"/>
                        </a:rPr>
                        <a:t>i</a:t>
                      </a:r>
                      <a:r>
                        <a:rPr lang="en-US" sz="1100" b="0" i="0" u="none" strike="noStrike" kern="1200" baseline="0" dirty="0">
                          <a:solidFill>
                            <a:schemeClr val="tx1"/>
                          </a:solidFill>
                          <a:latin typeface="+mn-lt"/>
                          <a:ea typeface="+mn-ea"/>
                          <a:cs typeface="+mn-cs"/>
                        </a:rPr>
                        <a:t> do not</a:t>
                      </a:r>
                    </a:p>
                    <a:p>
                      <a:r>
                        <a:rPr lang="en-US" sz="1100" b="0" i="0" u="none" strike="noStrike" kern="1200" baseline="0" dirty="0">
                          <a:solidFill>
                            <a:schemeClr val="tx1"/>
                          </a:solidFill>
                          <a:latin typeface="+mn-lt"/>
                          <a:ea typeface="+mn-ea"/>
                          <a:cs typeface="+mn-cs"/>
                        </a:rPr>
                        <a:t>plan to sell anything else through wex</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100" dirty="0"/>
                        <a:t>Electronics, </a:t>
                      </a:r>
                      <a:br>
                        <a:rPr lang="en-US" sz="1100" dirty="0"/>
                      </a:br>
                      <a:r>
                        <a:rPr lang="en-US" sz="1100" dirty="0"/>
                        <a:t>Payment</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100" b="0" i="0" u="none" strike="noStrike" kern="1200" baseline="0" dirty="0">
                          <a:solidFill>
                            <a:schemeClr val="tx1"/>
                          </a:solidFill>
                          <a:latin typeface="+mn-lt"/>
                          <a:ea typeface="+mn-ea"/>
                          <a:cs typeface="+mn-cs"/>
                        </a:rPr>
                        <a:t>The main issue seems to be</a:t>
                      </a:r>
                    </a:p>
                    <a:p>
                      <a:r>
                        <a:rPr lang="en-US" sz="1100" b="0" i="0" u="none" strike="noStrike" kern="1200" baseline="0" dirty="0">
                          <a:solidFill>
                            <a:schemeClr val="tx1"/>
                          </a:solidFill>
                          <a:latin typeface="+mn-lt"/>
                          <a:ea typeface="+mn-ea"/>
                          <a:cs typeface="+mn-cs"/>
                        </a:rPr>
                        <a:t>the initial offer being reduced</a:t>
                      </a:r>
                    </a:p>
                    <a:p>
                      <a:r>
                        <a:rPr lang="en-US" sz="1100" b="0" i="0" u="none" strike="noStrike" kern="1200" baseline="0" dirty="0">
                          <a:solidFill>
                            <a:schemeClr val="tx1"/>
                          </a:solidFill>
                          <a:latin typeface="+mn-lt"/>
                          <a:ea typeface="+mn-ea"/>
                          <a:cs typeface="+mn-cs"/>
                        </a:rPr>
                        <a:t>by 10%, which may impact</a:t>
                      </a:r>
                    </a:p>
                    <a:p>
                      <a:r>
                        <a:rPr lang="en-IN" sz="1100" b="0" i="0" u="none" strike="noStrike" kern="1200" baseline="0" dirty="0">
                          <a:solidFill>
                            <a:schemeClr val="tx1"/>
                          </a:solidFill>
                          <a:latin typeface="+mn-lt"/>
                          <a:ea typeface="+mn-ea"/>
                          <a:cs typeface="+mn-cs"/>
                        </a:rPr>
                        <a:t>trust and satisfaction with</a:t>
                      </a:r>
                    </a:p>
                    <a:p>
                      <a:r>
                        <a:rPr lang="en-IN" sz="1100" b="0" i="0" u="none" strike="noStrike" kern="1200" baseline="0" dirty="0" err="1">
                          <a:solidFill>
                            <a:schemeClr val="tx1"/>
                          </a:solidFill>
                          <a:latin typeface="+mn-lt"/>
                          <a:ea typeface="+mn-ea"/>
                          <a:cs typeface="+mn-cs"/>
                        </a:rPr>
                        <a:t>Wex’s</a:t>
                      </a:r>
                      <a:r>
                        <a:rPr lang="en-IN" sz="1100" b="0" i="0" u="none" strike="noStrike" kern="1200" baseline="0" dirty="0">
                          <a:solidFill>
                            <a:schemeClr val="tx1"/>
                          </a:solidFill>
                          <a:latin typeface="+mn-lt"/>
                          <a:ea typeface="+mn-ea"/>
                          <a:cs typeface="+mn-cs"/>
                        </a:rPr>
                        <a:t> service.</a:t>
                      </a:r>
                      <a:endParaRPr lang="en-IN" sz="11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44608132"/>
                  </a:ext>
                </a:extLst>
              </a:tr>
            </a:tbl>
          </a:graphicData>
        </a:graphic>
      </p:graphicFrame>
    </p:spTree>
    <p:extLst>
      <p:ext uri="{BB962C8B-B14F-4D97-AF65-F5344CB8AC3E}">
        <p14:creationId xmlns:p14="http://schemas.microsoft.com/office/powerpoint/2010/main" val="2838351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BEST MODEL Deployment via flask</a:t>
            </a:r>
          </a:p>
        </p:txBody>
      </p:sp>
    </p:spTree>
    <p:extLst>
      <p:ext uri="{BB962C8B-B14F-4D97-AF65-F5344CB8AC3E}">
        <p14:creationId xmlns:p14="http://schemas.microsoft.com/office/powerpoint/2010/main" val="24266767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Cfa – weB DEVELOPMENT</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405581" y="1339566"/>
            <a:ext cx="11298739" cy="4687853"/>
          </a:xfrm>
          <a:noFill/>
        </p:spPr>
        <p:txBody>
          <a:bodyPr>
            <a:normAutofit/>
          </a:bodyPr>
          <a:lstStyle/>
          <a:p>
            <a:pPr marL="285750" lvl="1" indent="-285750">
              <a:buFont typeface="Arial" panose="020B0604020202020204" pitchFamily="34" charset="0"/>
              <a:buChar char="•"/>
            </a:pPr>
            <a:r>
              <a:rPr lang="en-US" dirty="0"/>
              <a:t>Customer Feedback Analysis via ML / BERT DL models are integrated into a python web framework which acts as an on-demand service to produce results whenever requested by the end-user.</a:t>
            </a:r>
          </a:p>
          <a:p>
            <a:pPr marL="285750" lvl="1" indent="-285750">
              <a:buFont typeface="Arial" panose="020B0604020202020204" pitchFamily="34" charset="0"/>
              <a:buChar char="•"/>
            </a:pPr>
            <a:r>
              <a:rPr lang="en-US" dirty="0"/>
              <a:t>The models with the best results are embedded in the web framework and used for prediction.</a:t>
            </a:r>
          </a:p>
          <a:p>
            <a:pPr marL="285750" lvl="1" indent="-285750">
              <a:buFont typeface="Arial" panose="020B0604020202020204" pitchFamily="34" charset="0"/>
              <a:buChar char="•"/>
            </a:pPr>
            <a:r>
              <a:rPr lang="en-US" dirty="0"/>
              <a:t>Using spaCy PhraseMatacher for Issue type prediction and Llama3 (13B) pre-trained model for reason behind issue feature implementation are also integrated within the web app. </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8769457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Cfa – weB DEVELOPMENT (Cont.)</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a:extLst>
              <a:ext uri="{FF2B5EF4-FFF2-40B4-BE49-F238E27FC236}">
                <a16:creationId xmlns:a16="http://schemas.microsoft.com/office/drawing/2014/main" id="{1C048D95-F1FD-E1A0-D7DB-D3E303DF4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590" y="1640485"/>
            <a:ext cx="11176819" cy="4472093"/>
          </a:xfrm>
          <a:prstGeom prst="rect">
            <a:avLst/>
          </a:prstGeom>
        </p:spPr>
      </p:pic>
    </p:spTree>
    <p:extLst>
      <p:ext uri="{BB962C8B-B14F-4D97-AF65-F5344CB8AC3E}">
        <p14:creationId xmlns:p14="http://schemas.microsoft.com/office/powerpoint/2010/main" val="28400431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Cfa – weB DEVELOPMENT (Cont.)</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4" name="Picture 3">
            <a:extLst>
              <a:ext uri="{FF2B5EF4-FFF2-40B4-BE49-F238E27FC236}">
                <a16:creationId xmlns:a16="http://schemas.microsoft.com/office/drawing/2014/main" id="{47231A5F-373B-508C-A6B0-A4AA229C6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44" y="1466952"/>
            <a:ext cx="4925961" cy="2380792"/>
          </a:xfrm>
          <a:prstGeom prst="rect">
            <a:avLst/>
          </a:prstGeom>
        </p:spPr>
      </p:pic>
      <p:pic>
        <p:nvPicPr>
          <p:cNvPr id="7" name="Picture 6">
            <a:extLst>
              <a:ext uri="{FF2B5EF4-FFF2-40B4-BE49-F238E27FC236}">
                <a16:creationId xmlns:a16="http://schemas.microsoft.com/office/drawing/2014/main" id="{F05283FB-6A59-86C8-A065-D8A5CC9FB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512783"/>
            <a:ext cx="5053781" cy="2380792"/>
          </a:xfrm>
          <a:prstGeom prst="rect">
            <a:avLst/>
          </a:prstGeom>
        </p:spPr>
      </p:pic>
      <p:pic>
        <p:nvPicPr>
          <p:cNvPr id="9" name="Picture 8">
            <a:extLst>
              <a:ext uri="{FF2B5EF4-FFF2-40B4-BE49-F238E27FC236}">
                <a16:creationId xmlns:a16="http://schemas.microsoft.com/office/drawing/2014/main" id="{3A029DE3-6568-EA24-60B7-F93FF63B4E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444" y="3850202"/>
            <a:ext cx="4925961" cy="2380791"/>
          </a:xfrm>
          <a:prstGeom prst="rect">
            <a:avLst/>
          </a:prstGeom>
        </p:spPr>
      </p:pic>
      <p:pic>
        <p:nvPicPr>
          <p:cNvPr id="11" name="Picture 10">
            <a:extLst>
              <a:ext uri="{FF2B5EF4-FFF2-40B4-BE49-F238E27FC236}">
                <a16:creationId xmlns:a16="http://schemas.microsoft.com/office/drawing/2014/main" id="{60F3C29E-7907-EA48-8DDA-374BA99DCC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7405" y="3809689"/>
            <a:ext cx="5722376" cy="2337418"/>
          </a:xfrm>
          <a:prstGeom prst="rect">
            <a:avLst/>
          </a:prstGeom>
        </p:spPr>
      </p:pic>
    </p:spTree>
    <p:extLst>
      <p:ext uri="{BB962C8B-B14F-4D97-AF65-F5344CB8AC3E}">
        <p14:creationId xmlns:p14="http://schemas.microsoft.com/office/powerpoint/2010/main" val="6766696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Cfa – weB DEVELOPMENT (Cont.)</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7" name="Picture 6">
            <a:extLst>
              <a:ext uri="{FF2B5EF4-FFF2-40B4-BE49-F238E27FC236}">
                <a16:creationId xmlns:a16="http://schemas.microsoft.com/office/drawing/2014/main" id="{C150BC05-5EA9-E929-1672-542FCED600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129" y="1929092"/>
            <a:ext cx="11307098" cy="4278010"/>
          </a:xfrm>
          <a:prstGeom prst="rect">
            <a:avLst/>
          </a:prstGeom>
        </p:spPr>
      </p:pic>
      <p:sp>
        <p:nvSpPr>
          <p:cNvPr id="8" name="TextBox 7">
            <a:extLst>
              <a:ext uri="{FF2B5EF4-FFF2-40B4-BE49-F238E27FC236}">
                <a16:creationId xmlns:a16="http://schemas.microsoft.com/office/drawing/2014/main" id="{1163FFE8-18BD-93C0-6D61-9E726308755A}"/>
              </a:ext>
            </a:extLst>
          </p:cNvPr>
          <p:cNvSpPr txBox="1"/>
          <p:nvPr/>
        </p:nvSpPr>
        <p:spPr>
          <a:xfrm>
            <a:off x="344129" y="1348701"/>
            <a:ext cx="2703871" cy="307777"/>
          </a:xfrm>
          <a:prstGeom prst="rect">
            <a:avLst/>
          </a:prstGeom>
          <a:noFill/>
        </p:spPr>
        <p:txBody>
          <a:bodyPr wrap="square" rtlCol="0">
            <a:spAutoFit/>
          </a:bodyPr>
          <a:lstStyle/>
          <a:p>
            <a:r>
              <a:rPr lang="en-US" sz="1400" b="1" dirty="0"/>
              <a:t>Download-able CFA File</a:t>
            </a:r>
            <a:endParaRPr lang="en-IN" sz="1400" b="1" dirty="0"/>
          </a:p>
        </p:txBody>
      </p:sp>
    </p:spTree>
    <p:extLst>
      <p:ext uri="{BB962C8B-B14F-4D97-AF65-F5344CB8AC3E}">
        <p14:creationId xmlns:p14="http://schemas.microsoft.com/office/powerpoint/2010/main" val="19829126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main challenges</a:t>
            </a:r>
          </a:p>
        </p:txBody>
      </p:sp>
    </p:spTree>
    <p:extLst>
      <p:ext uri="{BB962C8B-B14F-4D97-AF65-F5344CB8AC3E}">
        <p14:creationId xmlns:p14="http://schemas.microsoft.com/office/powerpoint/2010/main" val="21553783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Main challenges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405581" y="1514168"/>
            <a:ext cx="11298739" cy="3382297"/>
          </a:xfrm>
          <a:noFill/>
        </p:spPr>
        <p:txBody>
          <a:bodyPr>
            <a:normAutofit/>
          </a:bodyPr>
          <a:lstStyle/>
          <a:p>
            <a:pPr marL="285750" lvl="1" indent="-285750">
              <a:buFont typeface="Arial" panose="020B0604020202020204" pitchFamily="34" charset="0"/>
              <a:buChar char="•"/>
            </a:pPr>
            <a:r>
              <a:rPr lang="en-US" dirty="0"/>
              <a:t>Virtual </a:t>
            </a:r>
            <a:r>
              <a:rPr lang="en-US" b="1" dirty="0"/>
              <a:t>resource</a:t>
            </a:r>
            <a:r>
              <a:rPr lang="en-US" dirty="0"/>
              <a:t> related challenges have been the biggest and major challenge during implementation of CFA project as a whole. </a:t>
            </a:r>
          </a:p>
          <a:p>
            <a:pPr marL="285750" lvl="1" indent="-285750">
              <a:buFont typeface="Arial" panose="020B0604020202020204" pitchFamily="34" charset="0"/>
              <a:buChar char="•"/>
            </a:pPr>
            <a:r>
              <a:rPr lang="en-US" dirty="0"/>
              <a:t>Extensive model training for cross validations was a big challenge as </a:t>
            </a:r>
            <a:r>
              <a:rPr lang="en-US" b="1" dirty="0"/>
              <a:t>Google Colab </a:t>
            </a:r>
            <a:r>
              <a:rPr lang="en-US" dirty="0"/>
              <a:t>doesn’t provide free </a:t>
            </a:r>
            <a:r>
              <a:rPr lang="en-US" b="1" dirty="0"/>
              <a:t>GPU</a:t>
            </a:r>
            <a:r>
              <a:rPr lang="en-US" dirty="0"/>
              <a:t> units and </a:t>
            </a:r>
            <a:r>
              <a:rPr lang="en-US" b="1" dirty="0"/>
              <a:t>Kaggle</a:t>
            </a:r>
            <a:r>
              <a:rPr lang="en-US" dirty="0"/>
              <a:t> provides 30 hours per week GPU usage which wasn’t enough at times.</a:t>
            </a:r>
          </a:p>
          <a:p>
            <a:pPr marL="285750" lvl="1" indent="-285750">
              <a:buFont typeface="Arial" panose="020B0604020202020204" pitchFamily="34" charset="0"/>
              <a:buChar char="•"/>
            </a:pPr>
            <a:r>
              <a:rPr lang="en-US" b="1" dirty="0"/>
              <a:t>Llama3</a:t>
            </a:r>
            <a:r>
              <a:rPr lang="en-US" dirty="0"/>
              <a:t> model by </a:t>
            </a:r>
            <a:r>
              <a:rPr lang="en-US" b="1" dirty="0"/>
              <a:t>Ollama</a:t>
            </a:r>
            <a:r>
              <a:rPr lang="en-US" dirty="0"/>
              <a:t> is used for generating possible reason behinds predicted issues and runs locally. Due to the resource constraints on the local machine, at times it runs extremely </a:t>
            </a:r>
            <a:r>
              <a:rPr lang="en-US" b="1" dirty="0"/>
              <a:t>slow</a:t>
            </a:r>
            <a:r>
              <a:rPr lang="en-US" dirty="0"/>
              <a:t> or not at all. The temporary solution is to restart local machine to free up RAM and cores or kill other processes manually.  </a:t>
            </a:r>
          </a:p>
          <a:p>
            <a:pPr marL="285750" lvl="1" indent="-285750">
              <a:buFont typeface="Arial" panose="020B0604020202020204" pitchFamily="34" charset="0"/>
              <a:buChar char="•"/>
            </a:pPr>
            <a:r>
              <a:rPr lang="en-US" b="1" dirty="0"/>
              <a:t>Power Reviews </a:t>
            </a:r>
            <a:r>
              <a:rPr lang="en-US" dirty="0"/>
              <a:t>reviews extraction API returns ~1-2 days old data from current data. This is already known to </a:t>
            </a:r>
            <a:r>
              <a:rPr lang="en-US" b="1" dirty="0"/>
              <a:t>Wex</a:t>
            </a:r>
            <a:r>
              <a:rPr lang="en-US" dirty="0"/>
              <a:t> Engineering team.</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831665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CONCLUSION</a:t>
            </a:r>
          </a:p>
        </p:txBody>
      </p:sp>
    </p:spTree>
    <p:extLst>
      <p:ext uri="{BB962C8B-B14F-4D97-AF65-F5344CB8AC3E}">
        <p14:creationId xmlns:p14="http://schemas.microsoft.com/office/powerpoint/2010/main" val="1436240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3FD8A5-EEA0-0EC9-C7AE-640010CE3EBD}"/>
              </a:ext>
            </a:extLst>
          </p:cNvPr>
          <p:cNvPicPr>
            <a:picLocks noChangeAspect="1"/>
          </p:cNvPicPr>
          <p:nvPr/>
        </p:nvPicPr>
        <p:blipFill>
          <a:blip r:embed="rId3"/>
          <a:stretch>
            <a:fillRect/>
          </a:stretch>
        </p:blipFill>
        <p:spPr>
          <a:xfrm>
            <a:off x="1464148" y="1393847"/>
            <a:ext cx="3737117" cy="2035153"/>
          </a:xfrm>
          <a:prstGeom prst="rect">
            <a:avLst/>
          </a:prstGeom>
        </p:spPr>
      </p:pic>
      <p:pic>
        <p:nvPicPr>
          <p:cNvPr id="9" name="Picture 8">
            <a:extLst>
              <a:ext uri="{FF2B5EF4-FFF2-40B4-BE49-F238E27FC236}">
                <a16:creationId xmlns:a16="http://schemas.microsoft.com/office/drawing/2014/main" id="{EB396209-62F1-8918-876C-DBAEBD5DB10E}"/>
              </a:ext>
            </a:extLst>
          </p:cNvPr>
          <p:cNvPicPr>
            <a:picLocks noChangeAspect="1"/>
          </p:cNvPicPr>
          <p:nvPr/>
        </p:nvPicPr>
        <p:blipFill>
          <a:blip r:embed="rId4"/>
          <a:stretch>
            <a:fillRect/>
          </a:stretch>
        </p:blipFill>
        <p:spPr>
          <a:xfrm>
            <a:off x="6095999" y="1393847"/>
            <a:ext cx="5348799" cy="2035153"/>
          </a:xfrm>
          <a:prstGeom prst="rect">
            <a:avLst/>
          </a:prstGeom>
        </p:spPr>
      </p:pic>
      <p:pic>
        <p:nvPicPr>
          <p:cNvPr id="10" name="Picture 9">
            <a:extLst>
              <a:ext uri="{FF2B5EF4-FFF2-40B4-BE49-F238E27FC236}">
                <a16:creationId xmlns:a16="http://schemas.microsoft.com/office/drawing/2014/main" id="{503B882C-A2FD-B278-3BC3-BD6C3AF11B99}"/>
              </a:ext>
            </a:extLst>
          </p:cNvPr>
          <p:cNvPicPr>
            <a:picLocks noChangeAspect="1"/>
          </p:cNvPicPr>
          <p:nvPr/>
        </p:nvPicPr>
        <p:blipFill>
          <a:blip r:embed="rId5"/>
          <a:stretch>
            <a:fillRect/>
          </a:stretch>
        </p:blipFill>
        <p:spPr>
          <a:xfrm>
            <a:off x="1464148" y="3870468"/>
            <a:ext cx="3823603" cy="1898752"/>
          </a:xfrm>
          <a:prstGeom prst="rect">
            <a:avLst/>
          </a:prstGeom>
        </p:spPr>
      </p:pic>
      <p:pic>
        <p:nvPicPr>
          <p:cNvPr id="11" name="Picture 10">
            <a:extLst>
              <a:ext uri="{FF2B5EF4-FFF2-40B4-BE49-F238E27FC236}">
                <a16:creationId xmlns:a16="http://schemas.microsoft.com/office/drawing/2014/main" id="{AF11CA00-1ADE-56F5-390F-9B6D2B941E81}"/>
              </a:ext>
            </a:extLst>
          </p:cNvPr>
          <p:cNvPicPr>
            <a:picLocks noChangeAspect="1"/>
          </p:cNvPicPr>
          <p:nvPr/>
        </p:nvPicPr>
        <p:blipFill>
          <a:blip r:embed="rId6"/>
          <a:stretch>
            <a:fillRect/>
          </a:stretch>
        </p:blipFill>
        <p:spPr>
          <a:xfrm>
            <a:off x="5698511" y="3870468"/>
            <a:ext cx="5746287" cy="1898752"/>
          </a:xfrm>
          <a:prstGeom prst="rect">
            <a:avLst/>
          </a:prstGeom>
        </p:spPr>
      </p:pic>
    </p:spTree>
    <p:extLst>
      <p:ext uri="{BB962C8B-B14F-4D97-AF65-F5344CB8AC3E}">
        <p14:creationId xmlns:p14="http://schemas.microsoft.com/office/powerpoint/2010/main" val="341736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conclusion</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405581" y="1514168"/>
            <a:ext cx="11298739" cy="4208206"/>
          </a:xfrm>
          <a:noFill/>
        </p:spPr>
        <p:txBody>
          <a:bodyPr>
            <a:normAutofit/>
          </a:bodyPr>
          <a:lstStyle/>
          <a:p>
            <a:pPr marL="285750" lvl="1" indent="-285750">
              <a:buFont typeface="Arial" panose="020B0604020202020204" pitchFamily="34" charset="0"/>
              <a:buChar char="•"/>
            </a:pPr>
            <a:r>
              <a:rPr lang="en-US" dirty="0"/>
              <a:t>Both chosen conventional ML and BERT DL models performed well in predicting sentiments behind Wex Photo Video’s customer reviews. </a:t>
            </a:r>
          </a:p>
          <a:p>
            <a:pPr marL="285750" lvl="1" indent="-285750">
              <a:buFont typeface="Arial" panose="020B0604020202020204" pitchFamily="34" charset="0"/>
              <a:buChar char="•"/>
            </a:pPr>
            <a:r>
              <a:rPr lang="en-US" dirty="0"/>
              <a:t>In terms of accuracies and predictions, DistilBERT models performed better than ML. </a:t>
            </a:r>
          </a:p>
          <a:p>
            <a:pPr marL="285750" lvl="1" indent="-285750">
              <a:buFont typeface="Arial" panose="020B0604020202020204" pitchFamily="34" charset="0"/>
              <a:buChar char="•"/>
            </a:pPr>
            <a:r>
              <a:rPr lang="en-US" dirty="0"/>
              <a:t>DistilBERT (66M) model turned out to be better suited for sentiment predictions. </a:t>
            </a:r>
          </a:p>
          <a:p>
            <a:pPr marL="285750" lvl="1" indent="-285750">
              <a:buFont typeface="Arial" panose="020B0604020202020204" pitchFamily="34" charset="0"/>
              <a:buChar char="•"/>
            </a:pPr>
            <a:r>
              <a:rPr lang="en-US" dirty="0"/>
              <a:t>spaCy phrase-matcher library matches the pre-defined phrases to extract possible issues but it isn’t a prediction model.</a:t>
            </a:r>
          </a:p>
          <a:p>
            <a:pPr marL="285750" lvl="1" indent="-285750">
              <a:buFont typeface="Arial" panose="020B0604020202020204" pitchFamily="34" charset="0"/>
              <a:buChar char="•"/>
            </a:pPr>
            <a:r>
              <a:rPr lang="en-US" dirty="0"/>
              <a:t>Llama3 pre-trained (8B) model mostly gives genuine and related reasons behind issues. However, if it is asked to be more specific, it can become extremely slow to process and generate output due to memory constraints. </a:t>
            </a:r>
          </a:p>
          <a:p>
            <a:pPr marL="285750" lvl="1" indent="-285750">
              <a:buFont typeface="Arial" panose="020B0604020202020204" pitchFamily="34" charset="0"/>
              <a:buChar char="•"/>
            </a:pPr>
            <a:r>
              <a:rPr lang="en-US" dirty="0"/>
              <a:t>On-demand web service has been implemented for end-user to monitor customer reviews at any time.</a:t>
            </a:r>
          </a:p>
          <a:p>
            <a:pPr marL="285750" lvl="1"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38455859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FUTURE WORK</a:t>
            </a:r>
          </a:p>
        </p:txBody>
      </p:sp>
    </p:spTree>
    <p:extLst>
      <p:ext uri="{BB962C8B-B14F-4D97-AF65-F5344CB8AC3E}">
        <p14:creationId xmlns:p14="http://schemas.microsoft.com/office/powerpoint/2010/main" val="5130729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FUTURE WORK</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405581" y="1514168"/>
            <a:ext cx="11298739" cy="4267200"/>
          </a:xfrm>
          <a:noFill/>
        </p:spPr>
        <p:txBody>
          <a:bodyPr>
            <a:normAutofit/>
          </a:bodyPr>
          <a:lstStyle/>
          <a:p>
            <a:pPr marL="285750" lvl="1" indent="-285750"/>
            <a:r>
              <a:rPr lang="en-US" b="1" dirty="0"/>
              <a:t>Sentiment Prediction</a:t>
            </a:r>
          </a:p>
          <a:p>
            <a:pPr marL="742950" lvl="2" indent="-285750">
              <a:buFont typeface="Arial" panose="020B0604020202020204" pitchFamily="34" charset="0"/>
              <a:buChar char="•"/>
            </a:pPr>
            <a:r>
              <a:rPr lang="en-US" dirty="0"/>
              <a:t>Extensive hyper-parameter tuning – ML</a:t>
            </a:r>
          </a:p>
          <a:p>
            <a:pPr marL="742950" lvl="2" indent="-285750">
              <a:buFont typeface="Arial" panose="020B0604020202020204" pitchFamily="34" charset="0"/>
              <a:buChar char="•"/>
            </a:pPr>
            <a:r>
              <a:rPr lang="en-US" dirty="0"/>
              <a:t>Try and evaluate more BERT based models such as original BERT, </a:t>
            </a:r>
            <a:r>
              <a:rPr lang="en-US" dirty="0" err="1"/>
              <a:t>roBERTa</a:t>
            </a:r>
            <a:r>
              <a:rPr lang="en-US" dirty="0"/>
              <a:t>, </a:t>
            </a:r>
            <a:r>
              <a:rPr lang="en-US" dirty="0" err="1"/>
              <a:t>BERTweet</a:t>
            </a:r>
            <a:r>
              <a:rPr lang="en-US" dirty="0"/>
              <a:t> </a:t>
            </a:r>
            <a:r>
              <a:rPr lang="en-US" dirty="0" err="1"/>
              <a:t>etc</a:t>
            </a:r>
            <a:endParaRPr lang="en-US" dirty="0"/>
          </a:p>
          <a:p>
            <a:pPr marL="285750" lvl="1" indent="-285750"/>
            <a:r>
              <a:rPr lang="en-US" b="1" dirty="0"/>
              <a:t>Issues Classification</a:t>
            </a:r>
          </a:p>
          <a:p>
            <a:pPr marL="742950" lvl="2" indent="-285750">
              <a:buFont typeface="Arial" panose="020B0604020202020204" pitchFamily="34" charset="0"/>
              <a:buChar char="•"/>
            </a:pPr>
            <a:r>
              <a:rPr lang="en-US" dirty="0"/>
              <a:t>Automating issues classification using ML / DL models</a:t>
            </a:r>
          </a:p>
          <a:p>
            <a:pPr marL="285750" lvl="1" indent="-285750"/>
            <a:r>
              <a:rPr lang="en-US" b="1" dirty="0"/>
              <a:t>Reason Behind Issues Generation</a:t>
            </a:r>
          </a:p>
          <a:p>
            <a:pPr marL="742950" lvl="2" indent="-285750">
              <a:buFont typeface="Arial" panose="020B0604020202020204" pitchFamily="34" charset="0"/>
              <a:buChar char="•"/>
            </a:pPr>
            <a:r>
              <a:rPr lang="en-US" dirty="0"/>
              <a:t>More computational resources might allow to use LLMs with more parameters</a:t>
            </a:r>
          </a:p>
          <a:p>
            <a:pPr marL="742950" lvl="2" indent="-285750">
              <a:buFont typeface="Arial" panose="020B0604020202020204" pitchFamily="34" charset="0"/>
              <a:buChar char="•"/>
            </a:pPr>
            <a:r>
              <a:rPr lang="en-US" dirty="0" err="1"/>
              <a:t>openAI</a:t>
            </a:r>
            <a:r>
              <a:rPr lang="en-US" dirty="0"/>
              <a:t> GPT-4.0 or other equivalent paid APIs might give more precise output with lesser compute time</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40212396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FUTURE WORK (WEX PHOTO VIDEO ONLY)</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405581" y="1514168"/>
            <a:ext cx="11298739" cy="4267200"/>
          </a:xfrm>
          <a:noFill/>
        </p:spPr>
        <p:txBody>
          <a:bodyPr>
            <a:normAutofit/>
          </a:bodyPr>
          <a:lstStyle/>
          <a:p>
            <a:pPr marL="285750" lvl="1" indent="-285750"/>
            <a:r>
              <a:rPr lang="en-US" b="1" dirty="0"/>
              <a:t>Customer Segmentation &amp; Targeted Marketing || Customer Profiling &amp; Predictive Analysis</a:t>
            </a:r>
          </a:p>
          <a:p>
            <a:pPr marL="742950" lvl="2" indent="-285750">
              <a:buFont typeface="Arial" panose="020B0604020202020204" pitchFamily="34" charset="0"/>
              <a:buChar char="•"/>
            </a:pPr>
            <a:r>
              <a:rPr lang="en-US" dirty="0"/>
              <a:t>Leveraging ML and DL techniques to create different customer profiles based on their historic data (customer details</a:t>
            </a:r>
            <a:r>
              <a:rPr lang="en-US" dirty="0">
                <a:sym typeface="Wingdings" panose="05000000000000000000" pitchFamily="2" charset="2"/>
              </a:rPr>
              <a:t> city/country, order items </a:t>
            </a:r>
            <a:r>
              <a:rPr lang="en-US" dirty="0" err="1">
                <a:sym typeface="Wingdings" panose="05000000000000000000" pitchFamily="2" charset="2"/>
              </a:rPr>
              <a:t>etc</a:t>
            </a:r>
            <a:r>
              <a:rPr lang="en-US" dirty="0"/>
              <a:t>) and identifying purchase patterns</a:t>
            </a:r>
          </a:p>
          <a:p>
            <a:pPr marL="742950" lvl="2" indent="-285750">
              <a:buFont typeface="Arial" panose="020B0604020202020204" pitchFamily="34" charset="0"/>
              <a:buChar char="•"/>
            </a:pPr>
            <a:r>
              <a:rPr lang="en-US" dirty="0"/>
              <a:t>Classifying customers based on purchase patterns </a:t>
            </a:r>
            <a:r>
              <a:rPr lang="en-US" dirty="0">
                <a:sym typeface="Wingdings" panose="05000000000000000000" pitchFamily="2" charset="2"/>
              </a:rPr>
              <a:t> Customer that buy a specific items more frequently / Most items sold during a particular season per location etc. and targeting specific customers by providing Personalised ads </a:t>
            </a:r>
            <a:r>
              <a:rPr lang="en-US" dirty="0"/>
              <a:t> or maybe special offers to increase sales. </a:t>
            </a:r>
          </a:p>
          <a:p>
            <a:pPr marL="285750" lvl="1" indent="-285750"/>
            <a:r>
              <a:rPr lang="en-US" b="1" dirty="0"/>
              <a:t>Customer Engagement &amp; Problem Resolution</a:t>
            </a:r>
          </a:p>
          <a:p>
            <a:pPr marL="742950" lvl="2" indent="-285750">
              <a:buFont typeface="Arial" panose="020B0604020202020204" pitchFamily="34" charset="0"/>
              <a:buChar char="•"/>
            </a:pPr>
            <a:r>
              <a:rPr lang="en-US" dirty="0"/>
              <a:t>Similar to Customer Feedback Analysis up-to some extent</a:t>
            </a:r>
          </a:p>
          <a:p>
            <a:pPr marL="742950" lvl="2" indent="-285750">
              <a:buFont typeface="Arial" panose="020B0604020202020204" pitchFamily="34" charset="0"/>
              <a:buChar char="•"/>
            </a:pPr>
            <a:r>
              <a:rPr lang="en-US" dirty="0"/>
              <a:t>Identifying sentiments, issues and possible reasons behind issues </a:t>
            </a:r>
            <a:r>
              <a:rPr lang="en-US" dirty="0">
                <a:sym typeface="Wingdings" panose="05000000000000000000" pitchFamily="2" charset="2"/>
              </a:rPr>
              <a:t> Actions / solutions can be identified by issues statistics (which type of issue occurs the most), what is the sentiment and reason behind those issues etc. and engaging with customers accordingly. </a:t>
            </a:r>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0371141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r>
              <a:rPr lang="en-US" dirty="0"/>
              <a:t>Aman Seth</a:t>
            </a:r>
          </a:p>
          <a:p>
            <a:r>
              <a:rPr lang="en-US" dirty="0"/>
              <a:t>100442755</a:t>
            </a:r>
          </a:p>
          <a:p>
            <a:r>
              <a:rPr lang="en-US" dirty="0"/>
              <a:t>a.seth@uea.ac.uk</a:t>
            </a:r>
          </a:p>
          <a:p>
            <a:endParaRPr lang="en-US" dirty="0"/>
          </a:p>
        </p:txBody>
      </p:sp>
    </p:spTree>
    <p:extLst>
      <p:ext uri="{BB962C8B-B14F-4D97-AF65-F5344CB8AC3E}">
        <p14:creationId xmlns:p14="http://schemas.microsoft.com/office/powerpoint/2010/main" val="2184472291"/>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44876</TotalTime>
  <Words>4947</Words>
  <Application>Microsoft Office PowerPoint</Application>
  <PresentationFormat>Widescreen</PresentationFormat>
  <Paragraphs>1149</Paragraphs>
  <Slides>94</Slides>
  <Notes>92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94</vt:i4>
      </vt:variant>
    </vt:vector>
  </HeadingPairs>
  <TitlesOfParts>
    <vt:vector size="104" baseType="lpstr">
      <vt:lpstr>Aptos</vt:lpstr>
      <vt:lpstr>Arial</vt:lpstr>
      <vt:lpstr>Calibri</vt:lpstr>
      <vt:lpstr>Calibri Light</vt:lpstr>
      <vt:lpstr>CMBX10</vt:lpstr>
      <vt:lpstr>CMR10</vt:lpstr>
      <vt:lpstr>Google Sans</vt:lpstr>
      <vt:lpstr>Sitka Banner Semibold</vt:lpstr>
      <vt:lpstr>Wingdings</vt:lpstr>
      <vt:lpstr>Custom</vt:lpstr>
      <vt:lpstr>Customer feedback analysis wex photo video</vt:lpstr>
      <vt:lpstr>Wex PHOTO VIDEO OBJECTIVES</vt:lpstr>
      <vt:lpstr>agenda</vt:lpstr>
      <vt:lpstr>INTRODUCTION</vt:lpstr>
      <vt:lpstr>introduction</vt:lpstr>
      <vt:lpstr>Problem statement</vt:lpstr>
      <vt:lpstr>Problem statement</vt:lpstr>
      <vt:lpstr>Sample customer reviews</vt:lpstr>
      <vt:lpstr>PowerPoint Presentation</vt:lpstr>
      <vt:lpstr>Aims &amp; objectives</vt:lpstr>
      <vt:lpstr>AIMS &amp; objectives</vt:lpstr>
      <vt:lpstr>Model flowcharts</vt:lpstr>
      <vt:lpstr>PowerPoint Presentation</vt:lpstr>
      <vt:lpstr>PowerPoint Presentation</vt:lpstr>
      <vt:lpstr>UML Diagrams</vt:lpstr>
      <vt:lpstr>PowerPoint Presentation</vt:lpstr>
      <vt:lpstr>PowerPoint Presentation</vt:lpstr>
      <vt:lpstr>PowerPoint Presentation</vt:lpstr>
      <vt:lpstr>PowerPoint Presentation</vt:lpstr>
      <vt:lpstr>PowerPoint Presentation</vt:lpstr>
      <vt:lpstr>PowerPoint Presentation</vt:lpstr>
      <vt:lpstr>Low level design flowchart</vt:lpstr>
      <vt:lpstr>PowerPoint Presentation</vt:lpstr>
      <vt:lpstr>PowerPoint Presentation</vt:lpstr>
      <vt:lpstr>SCORES &amp; RESULTS</vt:lpstr>
      <vt:lpstr>SUPERVISED 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 supervised ml</vt:lpstr>
      <vt:lpstr>BERT – BIDIRECTIONAL ENCODER TRANSFORMER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 BERT</vt:lpstr>
      <vt:lpstr>ML VS BERT</vt:lpstr>
      <vt:lpstr>ML vs berT</vt:lpstr>
      <vt:lpstr>ML vs bert (Cont.)</vt:lpstr>
      <vt:lpstr>Issue classification</vt:lpstr>
      <vt:lpstr>ISSUE CLASSIFICATION</vt:lpstr>
      <vt:lpstr>ISSUE CLASSIFICATION(Cont.)</vt:lpstr>
      <vt:lpstr>ISSUE CLASSIFICATION(Cont.)</vt:lpstr>
      <vt:lpstr>ISSUE VALIDATION VIA LLAMA3</vt:lpstr>
      <vt:lpstr>Issue validation</vt:lpstr>
      <vt:lpstr>Issue validation (Cont.)</vt:lpstr>
      <vt:lpstr>BEST MODEL Deployment via flask</vt:lpstr>
      <vt:lpstr>Cfa – weB DEVELOPMENT</vt:lpstr>
      <vt:lpstr>Cfa – weB DEVELOPMENT (Cont.)</vt:lpstr>
      <vt:lpstr>Cfa – weB DEVELOPMENT (Cont.)</vt:lpstr>
      <vt:lpstr>Cfa – weB DEVELOPMENT (Cont.)</vt:lpstr>
      <vt:lpstr>main challenges</vt:lpstr>
      <vt:lpstr>Main challenges</vt:lpstr>
      <vt:lpstr>CONCLUSION</vt:lpstr>
      <vt:lpstr>conclusion</vt:lpstr>
      <vt:lpstr>FUTURE WORK</vt:lpstr>
      <vt:lpstr>FUTURE WORK</vt:lpstr>
      <vt:lpstr>FUTURE WORK (WEX PHOTO VIDEO ONLY)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Aman Seth</dc:creator>
  <cp:lastModifiedBy>Aman Seth</cp:lastModifiedBy>
  <cp:revision>399</cp:revision>
  <dcterms:created xsi:type="dcterms:W3CDTF">2024-07-08T08:01:44Z</dcterms:created>
  <dcterms:modified xsi:type="dcterms:W3CDTF">2024-08-25T09:31:17Z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